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83" r:id="rId11"/>
    <p:sldId id="266" r:id="rId12"/>
    <p:sldId id="265" r:id="rId13"/>
    <p:sldId id="279" r:id="rId14"/>
    <p:sldId id="268" r:id="rId15"/>
    <p:sldId id="269" r:id="rId16"/>
    <p:sldId id="281" r:id="rId17"/>
    <p:sldId id="287" r:id="rId18"/>
    <p:sldId id="285" r:id="rId19"/>
    <p:sldId id="286" r:id="rId20"/>
    <p:sldId id="277" r:id="rId21"/>
    <p:sldId id="273" r:id="rId22"/>
    <p:sldId id="274" r:id="rId23"/>
    <p:sldId id="275" r:id="rId24"/>
    <p:sldId id="276" r:id="rId25"/>
    <p:sldId id="278" r:id="rId26"/>
    <p:sldId id="280"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50C426-043A-4EA2-A1DE-04A4D000C013}" type="datetimeFigureOut">
              <a:rPr lang="en-US" smtClean="0"/>
              <a:t>11/11/2024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AD055C-C280-49CF-8C08-5931AE6C2D1D}" type="slidenum">
              <a:rPr lang="en-US" smtClean="0"/>
              <a:t>‹#›</a:t>
            </a:fld>
            <a:endParaRPr lang="en-US"/>
          </a:p>
        </p:txBody>
      </p:sp>
    </p:spTree>
    <p:extLst>
      <p:ext uri="{BB962C8B-B14F-4D97-AF65-F5344CB8AC3E}">
        <p14:creationId xmlns:p14="http://schemas.microsoft.com/office/powerpoint/2010/main" val="3075548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AD055C-C280-49CF-8C08-5931AE6C2D1D}" type="slidenum">
              <a:rPr lang="en-US" smtClean="0"/>
              <a:t>3</a:t>
            </a:fld>
            <a:endParaRPr lang="en-US"/>
          </a:p>
        </p:txBody>
      </p:sp>
    </p:spTree>
    <p:extLst>
      <p:ext uri="{BB962C8B-B14F-4D97-AF65-F5344CB8AC3E}">
        <p14:creationId xmlns:p14="http://schemas.microsoft.com/office/powerpoint/2010/main" val="2054875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AD055C-C280-49CF-8C08-5931AE6C2D1D}" type="slidenum">
              <a:rPr lang="en-US" smtClean="0"/>
              <a:t>22</a:t>
            </a:fld>
            <a:endParaRPr lang="en-US"/>
          </a:p>
        </p:txBody>
      </p:sp>
    </p:spTree>
    <p:extLst>
      <p:ext uri="{BB962C8B-B14F-4D97-AF65-F5344CB8AC3E}">
        <p14:creationId xmlns:p14="http://schemas.microsoft.com/office/powerpoint/2010/main" val="3177863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BA394-5DB8-1DD4-D69D-96E4560269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7AE07B-A13C-37D3-D82F-E10C9F4E77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77A45C-51B3-BD68-9168-97F859455FAE}"/>
              </a:ext>
            </a:extLst>
          </p:cNvPr>
          <p:cNvSpPr>
            <a:spLocks noGrp="1"/>
          </p:cNvSpPr>
          <p:nvPr>
            <p:ph type="dt" sz="half" idx="10"/>
          </p:nvPr>
        </p:nvSpPr>
        <p:spPr/>
        <p:txBody>
          <a:bodyPr/>
          <a:lstStyle/>
          <a:p>
            <a:fld id="{62828005-8F97-4123-B2E4-CACE9B210D46}" type="datetimeFigureOut">
              <a:rPr lang="en-US" smtClean="0"/>
              <a:t>11/11/2024</a:t>
            </a:fld>
            <a:endParaRPr lang="en-US"/>
          </a:p>
        </p:txBody>
      </p:sp>
      <p:sp>
        <p:nvSpPr>
          <p:cNvPr id="5" name="Footer Placeholder 4">
            <a:extLst>
              <a:ext uri="{FF2B5EF4-FFF2-40B4-BE49-F238E27FC236}">
                <a16:creationId xmlns:a16="http://schemas.microsoft.com/office/drawing/2014/main" id="{8378EF30-7590-2C12-7FE0-CDC5ED3927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83EBE1-AA5F-37B1-A20D-83BA3DC612AD}"/>
              </a:ext>
            </a:extLst>
          </p:cNvPr>
          <p:cNvSpPr>
            <a:spLocks noGrp="1"/>
          </p:cNvSpPr>
          <p:nvPr>
            <p:ph type="sldNum" sz="quarter" idx="12"/>
          </p:nvPr>
        </p:nvSpPr>
        <p:spPr/>
        <p:txBody>
          <a:bodyPr/>
          <a:lstStyle/>
          <a:p>
            <a:fld id="{D4980680-E6CB-4B50-B6CE-067263452453}" type="slidenum">
              <a:rPr lang="en-US" smtClean="0"/>
              <a:t>‹#›</a:t>
            </a:fld>
            <a:endParaRPr lang="en-US"/>
          </a:p>
        </p:txBody>
      </p:sp>
    </p:spTree>
    <p:extLst>
      <p:ext uri="{BB962C8B-B14F-4D97-AF65-F5344CB8AC3E}">
        <p14:creationId xmlns:p14="http://schemas.microsoft.com/office/powerpoint/2010/main" val="854265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CC1D-767E-9A68-1136-A0045A62F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11B1A4-53A1-F5BB-0DCA-7092866E57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026C3-ADA5-12A7-6E09-006C55BE5BD7}"/>
              </a:ext>
            </a:extLst>
          </p:cNvPr>
          <p:cNvSpPr>
            <a:spLocks noGrp="1"/>
          </p:cNvSpPr>
          <p:nvPr>
            <p:ph type="dt" sz="half" idx="10"/>
          </p:nvPr>
        </p:nvSpPr>
        <p:spPr/>
        <p:txBody>
          <a:bodyPr/>
          <a:lstStyle/>
          <a:p>
            <a:fld id="{62828005-8F97-4123-B2E4-CACE9B210D46}" type="datetimeFigureOut">
              <a:rPr lang="en-US" smtClean="0"/>
              <a:t>11/11/2024</a:t>
            </a:fld>
            <a:endParaRPr lang="en-US"/>
          </a:p>
        </p:txBody>
      </p:sp>
      <p:sp>
        <p:nvSpPr>
          <p:cNvPr id="5" name="Footer Placeholder 4">
            <a:extLst>
              <a:ext uri="{FF2B5EF4-FFF2-40B4-BE49-F238E27FC236}">
                <a16:creationId xmlns:a16="http://schemas.microsoft.com/office/drawing/2014/main" id="{CB2FF0D5-C576-D984-2D78-6A18C949BC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8C87E8-D687-D43F-B8B6-25A416B59F3B}"/>
              </a:ext>
            </a:extLst>
          </p:cNvPr>
          <p:cNvSpPr>
            <a:spLocks noGrp="1"/>
          </p:cNvSpPr>
          <p:nvPr>
            <p:ph type="sldNum" sz="quarter" idx="12"/>
          </p:nvPr>
        </p:nvSpPr>
        <p:spPr/>
        <p:txBody>
          <a:bodyPr/>
          <a:lstStyle/>
          <a:p>
            <a:fld id="{D4980680-E6CB-4B50-B6CE-067263452453}" type="slidenum">
              <a:rPr lang="en-US" smtClean="0"/>
              <a:t>‹#›</a:t>
            </a:fld>
            <a:endParaRPr lang="en-US"/>
          </a:p>
        </p:txBody>
      </p:sp>
    </p:spTree>
    <p:extLst>
      <p:ext uri="{BB962C8B-B14F-4D97-AF65-F5344CB8AC3E}">
        <p14:creationId xmlns:p14="http://schemas.microsoft.com/office/powerpoint/2010/main" val="229731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CEB915-C58A-27A8-0E49-ED105DD7D9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307B0B-782A-C951-AC39-9D5F6C8A5E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8A9343-AD10-C29C-08B9-C19088D01CE8}"/>
              </a:ext>
            </a:extLst>
          </p:cNvPr>
          <p:cNvSpPr>
            <a:spLocks noGrp="1"/>
          </p:cNvSpPr>
          <p:nvPr>
            <p:ph type="dt" sz="half" idx="10"/>
          </p:nvPr>
        </p:nvSpPr>
        <p:spPr/>
        <p:txBody>
          <a:bodyPr/>
          <a:lstStyle/>
          <a:p>
            <a:fld id="{62828005-8F97-4123-B2E4-CACE9B210D46}" type="datetimeFigureOut">
              <a:rPr lang="en-US" smtClean="0"/>
              <a:t>11/11/2024</a:t>
            </a:fld>
            <a:endParaRPr lang="en-US"/>
          </a:p>
        </p:txBody>
      </p:sp>
      <p:sp>
        <p:nvSpPr>
          <p:cNvPr id="5" name="Footer Placeholder 4">
            <a:extLst>
              <a:ext uri="{FF2B5EF4-FFF2-40B4-BE49-F238E27FC236}">
                <a16:creationId xmlns:a16="http://schemas.microsoft.com/office/drawing/2014/main" id="{04BA83E8-D79F-5E6F-E400-AFBD11C4FA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D2CD42-F345-16D4-9D4E-F3A72510E229}"/>
              </a:ext>
            </a:extLst>
          </p:cNvPr>
          <p:cNvSpPr>
            <a:spLocks noGrp="1"/>
          </p:cNvSpPr>
          <p:nvPr>
            <p:ph type="sldNum" sz="quarter" idx="12"/>
          </p:nvPr>
        </p:nvSpPr>
        <p:spPr/>
        <p:txBody>
          <a:bodyPr/>
          <a:lstStyle/>
          <a:p>
            <a:fld id="{D4980680-E6CB-4B50-B6CE-067263452453}" type="slidenum">
              <a:rPr lang="en-US" smtClean="0"/>
              <a:t>‹#›</a:t>
            </a:fld>
            <a:endParaRPr lang="en-US"/>
          </a:p>
        </p:txBody>
      </p:sp>
    </p:spTree>
    <p:extLst>
      <p:ext uri="{BB962C8B-B14F-4D97-AF65-F5344CB8AC3E}">
        <p14:creationId xmlns:p14="http://schemas.microsoft.com/office/powerpoint/2010/main" val="3411210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90F68-BFDB-1643-3179-AC4E618192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4BE568-D7DB-52A6-2C70-326FB95629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C3DF73-0F53-219B-EFBB-1E01E2615083}"/>
              </a:ext>
            </a:extLst>
          </p:cNvPr>
          <p:cNvSpPr>
            <a:spLocks noGrp="1"/>
          </p:cNvSpPr>
          <p:nvPr>
            <p:ph type="dt" sz="half" idx="10"/>
          </p:nvPr>
        </p:nvSpPr>
        <p:spPr/>
        <p:txBody>
          <a:bodyPr/>
          <a:lstStyle/>
          <a:p>
            <a:fld id="{62828005-8F97-4123-B2E4-CACE9B210D46}" type="datetimeFigureOut">
              <a:rPr lang="en-US" smtClean="0"/>
              <a:t>11/11/2024</a:t>
            </a:fld>
            <a:endParaRPr lang="en-US"/>
          </a:p>
        </p:txBody>
      </p:sp>
      <p:sp>
        <p:nvSpPr>
          <p:cNvPr id="5" name="Footer Placeholder 4">
            <a:extLst>
              <a:ext uri="{FF2B5EF4-FFF2-40B4-BE49-F238E27FC236}">
                <a16:creationId xmlns:a16="http://schemas.microsoft.com/office/drawing/2014/main" id="{0621243D-B12D-88C6-DB3B-290DCB0FA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A9654A-C989-60CA-F1BB-15DDAB0E7A67}"/>
              </a:ext>
            </a:extLst>
          </p:cNvPr>
          <p:cNvSpPr>
            <a:spLocks noGrp="1"/>
          </p:cNvSpPr>
          <p:nvPr>
            <p:ph type="sldNum" sz="quarter" idx="12"/>
          </p:nvPr>
        </p:nvSpPr>
        <p:spPr/>
        <p:txBody>
          <a:bodyPr/>
          <a:lstStyle/>
          <a:p>
            <a:fld id="{D4980680-E6CB-4B50-B6CE-067263452453}" type="slidenum">
              <a:rPr lang="en-US" smtClean="0"/>
              <a:t>‹#›</a:t>
            </a:fld>
            <a:endParaRPr lang="en-US"/>
          </a:p>
        </p:txBody>
      </p:sp>
    </p:spTree>
    <p:extLst>
      <p:ext uri="{BB962C8B-B14F-4D97-AF65-F5344CB8AC3E}">
        <p14:creationId xmlns:p14="http://schemas.microsoft.com/office/powerpoint/2010/main" val="1171928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D1D96-2460-5FB6-6138-B658B3EEC9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996455-1BCB-C792-4222-34F645EA29A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067458-9892-8392-530A-72DD26C897B0}"/>
              </a:ext>
            </a:extLst>
          </p:cNvPr>
          <p:cNvSpPr>
            <a:spLocks noGrp="1"/>
          </p:cNvSpPr>
          <p:nvPr>
            <p:ph type="dt" sz="half" idx="10"/>
          </p:nvPr>
        </p:nvSpPr>
        <p:spPr/>
        <p:txBody>
          <a:bodyPr/>
          <a:lstStyle/>
          <a:p>
            <a:fld id="{62828005-8F97-4123-B2E4-CACE9B210D46}" type="datetimeFigureOut">
              <a:rPr lang="en-US" smtClean="0"/>
              <a:t>11/11/2024</a:t>
            </a:fld>
            <a:endParaRPr lang="en-US"/>
          </a:p>
        </p:txBody>
      </p:sp>
      <p:sp>
        <p:nvSpPr>
          <p:cNvPr id="5" name="Footer Placeholder 4">
            <a:extLst>
              <a:ext uri="{FF2B5EF4-FFF2-40B4-BE49-F238E27FC236}">
                <a16:creationId xmlns:a16="http://schemas.microsoft.com/office/drawing/2014/main" id="{E971C449-234C-9FD1-E346-7621BEC601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1CAB7B-193F-ADD6-32AC-77F70D2A1948}"/>
              </a:ext>
            </a:extLst>
          </p:cNvPr>
          <p:cNvSpPr>
            <a:spLocks noGrp="1"/>
          </p:cNvSpPr>
          <p:nvPr>
            <p:ph type="sldNum" sz="quarter" idx="12"/>
          </p:nvPr>
        </p:nvSpPr>
        <p:spPr/>
        <p:txBody>
          <a:bodyPr/>
          <a:lstStyle/>
          <a:p>
            <a:fld id="{D4980680-E6CB-4B50-B6CE-067263452453}" type="slidenum">
              <a:rPr lang="en-US" smtClean="0"/>
              <a:t>‹#›</a:t>
            </a:fld>
            <a:endParaRPr lang="en-US"/>
          </a:p>
        </p:txBody>
      </p:sp>
    </p:spTree>
    <p:extLst>
      <p:ext uri="{BB962C8B-B14F-4D97-AF65-F5344CB8AC3E}">
        <p14:creationId xmlns:p14="http://schemas.microsoft.com/office/powerpoint/2010/main" val="3501440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67724-6D6E-BD2D-AFB0-483B2246CB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868B65-8A71-5E3A-A76E-C49DF9025B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92D663-96CD-48BA-D1CF-B2B0BE0312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C53261-2828-1766-FC01-2BD5F29D9ED5}"/>
              </a:ext>
            </a:extLst>
          </p:cNvPr>
          <p:cNvSpPr>
            <a:spLocks noGrp="1"/>
          </p:cNvSpPr>
          <p:nvPr>
            <p:ph type="dt" sz="half" idx="10"/>
          </p:nvPr>
        </p:nvSpPr>
        <p:spPr/>
        <p:txBody>
          <a:bodyPr/>
          <a:lstStyle/>
          <a:p>
            <a:fld id="{62828005-8F97-4123-B2E4-CACE9B210D46}" type="datetimeFigureOut">
              <a:rPr lang="en-US" smtClean="0"/>
              <a:t>11/11/2024</a:t>
            </a:fld>
            <a:endParaRPr lang="en-US"/>
          </a:p>
        </p:txBody>
      </p:sp>
      <p:sp>
        <p:nvSpPr>
          <p:cNvPr id="6" name="Footer Placeholder 5">
            <a:extLst>
              <a:ext uri="{FF2B5EF4-FFF2-40B4-BE49-F238E27FC236}">
                <a16:creationId xmlns:a16="http://schemas.microsoft.com/office/drawing/2014/main" id="{27EE3579-BAB7-CD66-F686-CEA3C673E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8E0B54-24D0-7EF5-C6E3-91A9753F8D23}"/>
              </a:ext>
            </a:extLst>
          </p:cNvPr>
          <p:cNvSpPr>
            <a:spLocks noGrp="1"/>
          </p:cNvSpPr>
          <p:nvPr>
            <p:ph type="sldNum" sz="quarter" idx="12"/>
          </p:nvPr>
        </p:nvSpPr>
        <p:spPr/>
        <p:txBody>
          <a:bodyPr/>
          <a:lstStyle/>
          <a:p>
            <a:fld id="{D4980680-E6CB-4B50-B6CE-067263452453}" type="slidenum">
              <a:rPr lang="en-US" smtClean="0"/>
              <a:t>‹#›</a:t>
            </a:fld>
            <a:endParaRPr lang="en-US"/>
          </a:p>
        </p:txBody>
      </p:sp>
    </p:spTree>
    <p:extLst>
      <p:ext uri="{BB962C8B-B14F-4D97-AF65-F5344CB8AC3E}">
        <p14:creationId xmlns:p14="http://schemas.microsoft.com/office/powerpoint/2010/main" val="126511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3B701-E4C8-A77D-620B-576FE5DA83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4AFA80-95A6-1A5E-BE65-6121CD2027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6D0B8C-30BA-AF8C-0C11-7D3C48A601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91CD5E-CFA5-F990-35B1-32A6981B34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020E8-D1C0-5407-A0C0-3D7517C2AC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F50CED-5C43-C931-C299-FAD16C0D3D30}"/>
              </a:ext>
            </a:extLst>
          </p:cNvPr>
          <p:cNvSpPr>
            <a:spLocks noGrp="1"/>
          </p:cNvSpPr>
          <p:nvPr>
            <p:ph type="dt" sz="half" idx="10"/>
          </p:nvPr>
        </p:nvSpPr>
        <p:spPr/>
        <p:txBody>
          <a:bodyPr/>
          <a:lstStyle/>
          <a:p>
            <a:fld id="{62828005-8F97-4123-B2E4-CACE9B210D46}" type="datetimeFigureOut">
              <a:rPr lang="en-US" smtClean="0"/>
              <a:t>11/11/2024</a:t>
            </a:fld>
            <a:endParaRPr lang="en-US"/>
          </a:p>
        </p:txBody>
      </p:sp>
      <p:sp>
        <p:nvSpPr>
          <p:cNvPr id="8" name="Footer Placeholder 7">
            <a:extLst>
              <a:ext uri="{FF2B5EF4-FFF2-40B4-BE49-F238E27FC236}">
                <a16:creationId xmlns:a16="http://schemas.microsoft.com/office/drawing/2014/main" id="{941CBAD6-9BBA-2A6D-6CD7-A9CA148E16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3CED2F-84CF-5E6F-E63C-96959CC48B40}"/>
              </a:ext>
            </a:extLst>
          </p:cNvPr>
          <p:cNvSpPr>
            <a:spLocks noGrp="1"/>
          </p:cNvSpPr>
          <p:nvPr>
            <p:ph type="sldNum" sz="quarter" idx="12"/>
          </p:nvPr>
        </p:nvSpPr>
        <p:spPr/>
        <p:txBody>
          <a:bodyPr/>
          <a:lstStyle/>
          <a:p>
            <a:fld id="{D4980680-E6CB-4B50-B6CE-067263452453}" type="slidenum">
              <a:rPr lang="en-US" smtClean="0"/>
              <a:t>‹#›</a:t>
            </a:fld>
            <a:endParaRPr lang="en-US"/>
          </a:p>
        </p:txBody>
      </p:sp>
    </p:spTree>
    <p:extLst>
      <p:ext uri="{BB962C8B-B14F-4D97-AF65-F5344CB8AC3E}">
        <p14:creationId xmlns:p14="http://schemas.microsoft.com/office/powerpoint/2010/main" val="2518401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4A9CB-CAFD-169C-CD1E-33E116D025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602EDE-DFD0-E7F9-FC85-336092AAB029}"/>
              </a:ext>
            </a:extLst>
          </p:cNvPr>
          <p:cNvSpPr>
            <a:spLocks noGrp="1"/>
          </p:cNvSpPr>
          <p:nvPr>
            <p:ph type="dt" sz="half" idx="10"/>
          </p:nvPr>
        </p:nvSpPr>
        <p:spPr/>
        <p:txBody>
          <a:bodyPr/>
          <a:lstStyle/>
          <a:p>
            <a:fld id="{62828005-8F97-4123-B2E4-CACE9B210D46}" type="datetimeFigureOut">
              <a:rPr lang="en-US" smtClean="0"/>
              <a:t>11/11/2024</a:t>
            </a:fld>
            <a:endParaRPr lang="en-US"/>
          </a:p>
        </p:txBody>
      </p:sp>
      <p:sp>
        <p:nvSpPr>
          <p:cNvPr id="4" name="Footer Placeholder 3">
            <a:extLst>
              <a:ext uri="{FF2B5EF4-FFF2-40B4-BE49-F238E27FC236}">
                <a16:creationId xmlns:a16="http://schemas.microsoft.com/office/drawing/2014/main" id="{82193BBD-22B5-F16D-7B17-CFBE5D229F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CF2234-B9CB-D0C2-C93A-5AF65428CD3C}"/>
              </a:ext>
            </a:extLst>
          </p:cNvPr>
          <p:cNvSpPr>
            <a:spLocks noGrp="1"/>
          </p:cNvSpPr>
          <p:nvPr>
            <p:ph type="sldNum" sz="quarter" idx="12"/>
          </p:nvPr>
        </p:nvSpPr>
        <p:spPr/>
        <p:txBody>
          <a:bodyPr/>
          <a:lstStyle/>
          <a:p>
            <a:fld id="{D4980680-E6CB-4B50-B6CE-067263452453}" type="slidenum">
              <a:rPr lang="en-US" smtClean="0"/>
              <a:t>‹#›</a:t>
            </a:fld>
            <a:endParaRPr lang="en-US"/>
          </a:p>
        </p:txBody>
      </p:sp>
    </p:spTree>
    <p:extLst>
      <p:ext uri="{BB962C8B-B14F-4D97-AF65-F5344CB8AC3E}">
        <p14:creationId xmlns:p14="http://schemas.microsoft.com/office/powerpoint/2010/main" val="86970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30BBA3-1BAA-3341-5EAD-94D3C7380A31}"/>
              </a:ext>
            </a:extLst>
          </p:cNvPr>
          <p:cNvSpPr>
            <a:spLocks noGrp="1"/>
          </p:cNvSpPr>
          <p:nvPr>
            <p:ph type="dt" sz="half" idx="10"/>
          </p:nvPr>
        </p:nvSpPr>
        <p:spPr/>
        <p:txBody>
          <a:bodyPr/>
          <a:lstStyle/>
          <a:p>
            <a:fld id="{62828005-8F97-4123-B2E4-CACE9B210D46}" type="datetimeFigureOut">
              <a:rPr lang="en-US" smtClean="0"/>
              <a:t>11/11/2024</a:t>
            </a:fld>
            <a:endParaRPr lang="en-US"/>
          </a:p>
        </p:txBody>
      </p:sp>
      <p:sp>
        <p:nvSpPr>
          <p:cNvPr id="3" name="Footer Placeholder 2">
            <a:extLst>
              <a:ext uri="{FF2B5EF4-FFF2-40B4-BE49-F238E27FC236}">
                <a16:creationId xmlns:a16="http://schemas.microsoft.com/office/drawing/2014/main" id="{E1D3D423-42EA-39FD-B0D4-B3349758C1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4BFCD3-56F6-64F6-54E5-6C85BAD96FB4}"/>
              </a:ext>
            </a:extLst>
          </p:cNvPr>
          <p:cNvSpPr>
            <a:spLocks noGrp="1"/>
          </p:cNvSpPr>
          <p:nvPr>
            <p:ph type="sldNum" sz="quarter" idx="12"/>
          </p:nvPr>
        </p:nvSpPr>
        <p:spPr/>
        <p:txBody>
          <a:bodyPr/>
          <a:lstStyle/>
          <a:p>
            <a:fld id="{D4980680-E6CB-4B50-B6CE-067263452453}" type="slidenum">
              <a:rPr lang="en-US" smtClean="0"/>
              <a:t>‹#›</a:t>
            </a:fld>
            <a:endParaRPr lang="en-US"/>
          </a:p>
        </p:txBody>
      </p:sp>
    </p:spTree>
    <p:extLst>
      <p:ext uri="{BB962C8B-B14F-4D97-AF65-F5344CB8AC3E}">
        <p14:creationId xmlns:p14="http://schemas.microsoft.com/office/powerpoint/2010/main" val="3847945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5AB2E-9AEE-E37A-2A0F-606BC5E4F8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7FE0CE-494E-51C5-6E0C-333A75E0F4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0B3D70-472A-4ACD-2D7C-F0BA1A88D2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26286D-FB77-32EB-597D-9EED722E47A8}"/>
              </a:ext>
            </a:extLst>
          </p:cNvPr>
          <p:cNvSpPr>
            <a:spLocks noGrp="1"/>
          </p:cNvSpPr>
          <p:nvPr>
            <p:ph type="dt" sz="half" idx="10"/>
          </p:nvPr>
        </p:nvSpPr>
        <p:spPr/>
        <p:txBody>
          <a:bodyPr/>
          <a:lstStyle/>
          <a:p>
            <a:fld id="{62828005-8F97-4123-B2E4-CACE9B210D46}" type="datetimeFigureOut">
              <a:rPr lang="en-US" smtClean="0"/>
              <a:t>11/11/2024</a:t>
            </a:fld>
            <a:endParaRPr lang="en-US"/>
          </a:p>
        </p:txBody>
      </p:sp>
      <p:sp>
        <p:nvSpPr>
          <p:cNvPr id="6" name="Footer Placeholder 5">
            <a:extLst>
              <a:ext uri="{FF2B5EF4-FFF2-40B4-BE49-F238E27FC236}">
                <a16:creationId xmlns:a16="http://schemas.microsoft.com/office/drawing/2014/main" id="{B4DB2700-93E8-EF53-A777-1C2CB9600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70DAF9-7591-1A28-5488-66571736DA07}"/>
              </a:ext>
            </a:extLst>
          </p:cNvPr>
          <p:cNvSpPr>
            <a:spLocks noGrp="1"/>
          </p:cNvSpPr>
          <p:nvPr>
            <p:ph type="sldNum" sz="quarter" idx="12"/>
          </p:nvPr>
        </p:nvSpPr>
        <p:spPr/>
        <p:txBody>
          <a:bodyPr/>
          <a:lstStyle/>
          <a:p>
            <a:fld id="{D4980680-E6CB-4B50-B6CE-067263452453}" type="slidenum">
              <a:rPr lang="en-US" smtClean="0"/>
              <a:t>‹#›</a:t>
            </a:fld>
            <a:endParaRPr lang="en-US"/>
          </a:p>
        </p:txBody>
      </p:sp>
    </p:spTree>
    <p:extLst>
      <p:ext uri="{BB962C8B-B14F-4D97-AF65-F5344CB8AC3E}">
        <p14:creationId xmlns:p14="http://schemas.microsoft.com/office/powerpoint/2010/main" val="26485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EF20B-5D43-EE05-F2E0-7E472D647D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4694527-FA0A-14CE-C41C-4532D75083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6D1BE6-9130-16B3-A436-BB89F9AD8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E90950-E632-3673-394D-F7FFD5AD1767}"/>
              </a:ext>
            </a:extLst>
          </p:cNvPr>
          <p:cNvSpPr>
            <a:spLocks noGrp="1"/>
          </p:cNvSpPr>
          <p:nvPr>
            <p:ph type="dt" sz="half" idx="10"/>
          </p:nvPr>
        </p:nvSpPr>
        <p:spPr/>
        <p:txBody>
          <a:bodyPr/>
          <a:lstStyle/>
          <a:p>
            <a:fld id="{62828005-8F97-4123-B2E4-CACE9B210D46}" type="datetimeFigureOut">
              <a:rPr lang="en-US" smtClean="0"/>
              <a:t>11/11/2024</a:t>
            </a:fld>
            <a:endParaRPr lang="en-US"/>
          </a:p>
        </p:txBody>
      </p:sp>
      <p:sp>
        <p:nvSpPr>
          <p:cNvPr id="6" name="Footer Placeholder 5">
            <a:extLst>
              <a:ext uri="{FF2B5EF4-FFF2-40B4-BE49-F238E27FC236}">
                <a16:creationId xmlns:a16="http://schemas.microsoft.com/office/drawing/2014/main" id="{057AD1D0-90E1-26E8-128F-D2FA0FA88E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3ACF3F-AF8E-0D74-D20E-E10EF23E7396}"/>
              </a:ext>
            </a:extLst>
          </p:cNvPr>
          <p:cNvSpPr>
            <a:spLocks noGrp="1"/>
          </p:cNvSpPr>
          <p:nvPr>
            <p:ph type="sldNum" sz="quarter" idx="12"/>
          </p:nvPr>
        </p:nvSpPr>
        <p:spPr/>
        <p:txBody>
          <a:bodyPr/>
          <a:lstStyle/>
          <a:p>
            <a:fld id="{D4980680-E6CB-4B50-B6CE-067263452453}" type="slidenum">
              <a:rPr lang="en-US" smtClean="0"/>
              <a:t>‹#›</a:t>
            </a:fld>
            <a:endParaRPr lang="en-US"/>
          </a:p>
        </p:txBody>
      </p:sp>
    </p:spTree>
    <p:extLst>
      <p:ext uri="{BB962C8B-B14F-4D97-AF65-F5344CB8AC3E}">
        <p14:creationId xmlns:p14="http://schemas.microsoft.com/office/powerpoint/2010/main" val="149486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5840F8-62F1-4944-9DDA-83B4551DCA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9B071F-A861-5CD3-8DB2-AF4FB00ECA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C5FA43-5399-E71D-DE91-14BCFDE9EA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2828005-8F97-4123-B2E4-CACE9B210D46}" type="datetimeFigureOut">
              <a:rPr lang="en-US" smtClean="0"/>
              <a:t>11/11/2024</a:t>
            </a:fld>
            <a:endParaRPr lang="en-US"/>
          </a:p>
        </p:txBody>
      </p:sp>
      <p:sp>
        <p:nvSpPr>
          <p:cNvPr id="5" name="Footer Placeholder 4">
            <a:extLst>
              <a:ext uri="{FF2B5EF4-FFF2-40B4-BE49-F238E27FC236}">
                <a16:creationId xmlns:a16="http://schemas.microsoft.com/office/drawing/2014/main" id="{542FBB13-87BB-A1A6-0FE2-737D491CC0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D0A758D-387A-A773-1C1F-15C4A396B6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4980680-E6CB-4B50-B6CE-067263452453}" type="slidenum">
              <a:rPr lang="en-US" smtClean="0"/>
              <a:t>‹#›</a:t>
            </a:fld>
            <a:endParaRPr lang="en-US"/>
          </a:p>
        </p:txBody>
      </p:sp>
    </p:spTree>
    <p:extLst>
      <p:ext uri="{BB962C8B-B14F-4D97-AF65-F5344CB8AC3E}">
        <p14:creationId xmlns:p14="http://schemas.microsoft.com/office/powerpoint/2010/main" val="1690707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statista.com/statistics/265007/number-of-employees-at-ibm-since-2000/" TargetMode="External"/><Relationship Id="rId2" Type="http://schemas.openxmlformats.org/officeDocument/2006/relationships/hyperlink" Target="https://www.kaggle.com/datasets/pavansubhasht/ibm-hr-analytics-attrition-dataset" TargetMode="Externa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Performance Management to Arrest Attrition">
            <a:extLst>
              <a:ext uri="{FF2B5EF4-FFF2-40B4-BE49-F238E27FC236}">
                <a16:creationId xmlns:a16="http://schemas.microsoft.com/office/drawing/2014/main" id="{76F3E67B-9C85-A444-18D2-4A913BA740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818" t="7593" r="6260" b="-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7C9BC2-686E-6F1B-0043-8F94B3D2B524}"/>
              </a:ext>
            </a:extLst>
          </p:cNvPr>
          <p:cNvSpPr>
            <a:spLocks noGrp="1"/>
          </p:cNvSpPr>
          <p:nvPr>
            <p:ph type="ctrTitle"/>
          </p:nvPr>
        </p:nvSpPr>
        <p:spPr>
          <a:xfrm>
            <a:off x="477980" y="1122363"/>
            <a:ext cx="6611077" cy="1397448"/>
          </a:xfrm>
        </p:spPr>
        <p:txBody>
          <a:bodyPr anchor="b">
            <a:normAutofit fontScale="90000"/>
          </a:bodyPr>
          <a:lstStyle/>
          <a:p>
            <a:pPr algn="l"/>
            <a:r>
              <a:rPr lang="en-US" sz="4800" b="1" dirty="0">
                <a:solidFill>
                  <a:srgbClr val="FFFFFF"/>
                </a:solidFill>
                <a:latin typeface="Times New Roman" panose="02020603050405020304" pitchFamily="18" charset="0"/>
                <a:cs typeface="Times New Roman" panose="02020603050405020304" pitchFamily="18" charset="0"/>
              </a:rPr>
              <a:t>Title: Unraveling IBM Employee Attrition</a:t>
            </a:r>
            <a:endParaRPr lang="en-US" sz="4800" dirty="0">
              <a:solidFill>
                <a:schemeClr val="bg1"/>
              </a:solidFill>
            </a:endParaRPr>
          </a:p>
        </p:txBody>
      </p:sp>
      <p:sp>
        <p:nvSpPr>
          <p:cNvPr id="3" name="Subtitle 2">
            <a:extLst>
              <a:ext uri="{FF2B5EF4-FFF2-40B4-BE49-F238E27FC236}">
                <a16:creationId xmlns:a16="http://schemas.microsoft.com/office/drawing/2014/main" id="{D70C311F-DF95-466E-221F-E8665A218AEE}"/>
              </a:ext>
            </a:extLst>
          </p:cNvPr>
          <p:cNvSpPr>
            <a:spLocks noGrp="1"/>
          </p:cNvSpPr>
          <p:nvPr>
            <p:ph type="subTitle" idx="1"/>
          </p:nvPr>
        </p:nvSpPr>
        <p:spPr>
          <a:xfrm>
            <a:off x="0" y="6084618"/>
            <a:ext cx="9163665" cy="773372"/>
          </a:xfrm>
        </p:spPr>
        <p:txBody>
          <a:bodyPr>
            <a:normAutofit/>
          </a:bodyPr>
          <a:lstStyle/>
          <a:p>
            <a:pPr algn="l"/>
            <a:r>
              <a:rPr lang="en-US" sz="1500" b="1" dirty="0">
                <a:solidFill>
                  <a:srgbClr val="FFFFFF"/>
                </a:solidFill>
                <a:latin typeface="Times New Roman" panose="02020603050405020304" pitchFamily="18" charset="0"/>
                <a:ea typeface="+mj-ea"/>
                <a:cs typeface="Times New Roman" panose="02020603050405020304" pitchFamily="18" charset="0"/>
              </a:rPr>
              <a:t>Presented by : Group 6</a:t>
            </a:r>
          </a:p>
          <a:p>
            <a:pPr algn="l"/>
            <a:r>
              <a:rPr lang="en-US" sz="1500" dirty="0">
                <a:solidFill>
                  <a:srgbClr val="FFFFFF"/>
                </a:solidFill>
                <a:latin typeface="Times New Roman" panose="02020603050405020304" pitchFamily="18" charset="0"/>
                <a:ea typeface="+mj-ea"/>
                <a:cs typeface="Times New Roman" panose="02020603050405020304" pitchFamily="18" charset="0"/>
              </a:rPr>
              <a:t>Anantha </a:t>
            </a:r>
            <a:r>
              <a:rPr lang="en-US" sz="1500" dirty="0" err="1">
                <a:solidFill>
                  <a:srgbClr val="FFFFFF"/>
                </a:solidFill>
                <a:latin typeface="Times New Roman" panose="02020603050405020304" pitchFamily="18" charset="0"/>
                <a:ea typeface="+mj-ea"/>
                <a:cs typeface="Times New Roman" panose="02020603050405020304" pitchFamily="18" charset="0"/>
              </a:rPr>
              <a:t>Dasari</a:t>
            </a:r>
            <a:r>
              <a:rPr lang="en-US" sz="1500" dirty="0">
                <a:solidFill>
                  <a:srgbClr val="FFFFFF"/>
                </a:solidFill>
                <a:latin typeface="Times New Roman" panose="02020603050405020304" pitchFamily="18" charset="0"/>
                <a:ea typeface="+mj-ea"/>
                <a:cs typeface="Times New Roman" panose="02020603050405020304" pitchFamily="18" charset="0"/>
              </a:rPr>
              <a:t>, </a:t>
            </a:r>
            <a:r>
              <a:rPr lang="en-US" sz="1500" dirty="0" err="1">
                <a:solidFill>
                  <a:srgbClr val="FFFFFF"/>
                </a:solidFill>
                <a:latin typeface="Times New Roman" panose="02020603050405020304" pitchFamily="18" charset="0"/>
                <a:ea typeface="+mj-ea"/>
                <a:cs typeface="Times New Roman" panose="02020603050405020304" pitchFamily="18" charset="0"/>
              </a:rPr>
              <a:t>Harishwar</a:t>
            </a:r>
            <a:r>
              <a:rPr lang="en-US" sz="1500" dirty="0">
                <a:solidFill>
                  <a:srgbClr val="FFFFFF"/>
                </a:solidFill>
                <a:latin typeface="Times New Roman" panose="02020603050405020304" pitchFamily="18" charset="0"/>
                <a:ea typeface="+mj-ea"/>
                <a:cs typeface="Times New Roman" panose="02020603050405020304" pitchFamily="18" charset="0"/>
              </a:rPr>
              <a:t> Reddy </a:t>
            </a:r>
            <a:r>
              <a:rPr lang="en-US" sz="1500" dirty="0" err="1">
                <a:solidFill>
                  <a:srgbClr val="FFFFFF"/>
                </a:solidFill>
                <a:latin typeface="Times New Roman" panose="02020603050405020304" pitchFamily="18" charset="0"/>
                <a:ea typeface="+mj-ea"/>
                <a:cs typeface="Times New Roman" panose="02020603050405020304" pitchFamily="18" charset="0"/>
              </a:rPr>
              <a:t>Pasupu</a:t>
            </a:r>
            <a:r>
              <a:rPr lang="en-US" sz="1500" dirty="0">
                <a:solidFill>
                  <a:srgbClr val="FFFFFF"/>
                </a:solidFill>
                <a:latin typeface="Times New Roman" panose="02020603050405020304" pitchFamily="18" charset="0"/>
                <a:ea typeface="+mj-ea"/>
                <a:cs typeface="Times New Roman" panose="02020603050405020304" pitchFamily="18" charset="0"/>
              </a:rPr>
              <a:t>, Rohit </a:t>
            </a:r>
            <a:r>
              <a:rPr lang="en-US" sz="1500" dirty="0" err="1">
                <a:solidFill>
                  <a:srgbClr val="FFFFFF"/>
                </a:solidFill>
                <a:latin typeface="Times New Roman" panose="02020603050405020304" pitchFamily="18" charset="0"/>
                <a:ea typeface="+mj-ea"/>
                <a:cs typeface="Times New Roman" panose="02020603050405020304" pitchFamily="18" charset="0"/>
              </a:rPr>
              <a:t>Surapalli</a:t>
            </a:r>
            <a:r>
              <a:rPr lang="en-US" sz="1500" dirty="0">
                <a:solidFill>
                  <a:srgbClr val="FFFFFF"/>
                </a:solidFill>
                <a:latin typeface="Times New Roman" panose="02020603050405020304" pitchFamily="18" charset="0"/>
                <a:ea typeface="+mj-ea"/>
                <a:cs typeface="Times New Roman" panose="02020603050405020304" pitchFamily="18" charset="0"/>
              </a:rPr>
              <a:t>, </a:t>
            </a:r>
            <a:r>
              <a:rPr lang="en-US" sz="1500" dirty="0" err="1">
                <a:solidFill>
                  <a:srgbClr val="FFFFFF"/>
                </a:solidFill>
                <a:latin typeface="Times New Roman" panose="02020603050405020304" pitchFamily="18" charset="0"/>
                <a:ea typeface="+mj-ea"/>
                <a:cs typeface="Times New Roman" panose="02020603050405020304" pitchFamily="18" charset="0"/>
              </a:rPr>
              <a:t>Thrishanka</a:t>
            </a:r>
            <a:r>
              <a:rPr lang="en-US" sz="1500" dirty="0">
                <a:solidFill>
                  <a:srgbClr val="FFFFFF"/>
                </a:solidFill>
                <a:latin typeface="Times New Roman" panose="02020603050405020304" pitchFamily="18" charset="0"/>
                <a:ea typeface="+mj-ea"/>
                <a:cs typeface="Times New Roman" panose="02020603050405020304" pitchFamily="18" charset="0"/>
              </a:rPr>
              <a:t> Gade , Uma Mahesh </a:t>
            </a:r>
            <a:r>
              <a:rPr lang="en-US" sz="1500" dirty="0" err="1">
                <a:solidFill>
                  <a:srgbClr val="FFFFFF"/>
                </a:solidFill>
                <a:latin typeface="Times New Roman" panose="02020603050405020304" pitchFamily="18" charset="0"/>
                <a:ea typeface="+mj-ea"/>
                <a:cs typeface="Times New Roman" panose="02020603050405020304" pitchFamily="18" charset="0"/>
              </a:rPr>
              <a:t>Thadadhi</a:t>
            </a:r>
            <a:endParaRPr lang="en-US" sz="1500" dirty="0">
              <a:solidFill>
                <a:srgbClr val="FFFFFF"/>
              </a:solidFill>
              <a:latin typeface="Times New Roman" panose="02020603050405020304" pitchFamily="18" charset="0"/>
              <a:ea typeface="+mj-ea"/>
              <a:cs typeface="Times New Roman" panose="02020603050405020304" pitchFamily="18" charset="0"/>
            </a:endParaRPr>
          </a:p>
          <a:p>
            <a:pPr algn="l"/>
            <a:endParaRPr lang="en-US" sz="2000" dirty="0">
              <a:solidFill>
                <a:schemeClr val="bg1"/>
              </a:solidFill>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E17BEAB3-99EA-1949-4EDD-FBFADD054444}"/>
              </a:ext>
            </a:extLst>
          </p:cNvPr>
          <p:cNvSpPr/>
          <p:nvPr/>
        </p:nvSpPr>
        <p:spPr>
          <a:xfrm>
            <a:off x="298672" y="307779"/>
            <a:ext cx="1150374" cy="79788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3485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673539-5525-F85E-D1BB-AF053E86D897}"/>
              </a:ext>
            </a:extLst>
          </p:cNvPr>
          <p:cNvSpPr>
            <a:spLocks noGrp="1"/>
          </p:cNvSpPr>
          <p:nvPr>
            <p:ph idx="1"/>
          </p:nvPr>
        </p:nvSpPr>
        <p:spPr>
          <a:xfrm>
            <a:off x="838200" y="1253331"/>
            <a:ext cx="10515600" cy="4351338"/>
          </a:xfrm>
        </p:spPr>
        <p:txBody>
          <a:bodyPr>
            <a:normAutofit/>
          </a:bodyPr>
          <a:lstStyle/>
          <a:p>
            <a:pPr rtl="0"/>
            <a:r>
              <a:rPr lang="en-US" sz="2000" dirty="0">
                <a:latin typeface="Times New Roman" panose="02020603050405020304" pitchFamily="18" charset="0"/>
                <a:cs typeface="Times New Roman" panose="02020603050405020304" pitchFamily="18" charset="0"/>
              </a:rPr>
              <a:t>In logistic regression, it is not always straightforward to state that one variable is more important than another. However, we can interpret how strongly a variable is associated with the outcome based on odds ratio</a:t>
            </a:r>
          </a:p>
          <a:p>
            <a:pPr rtl="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 example, odds ratio for "Overtime - No" is </a:t>
            </a:r>
            <a:r>
              <a:rPr lang="en-US" sz="2000" b="1" dirty="0">
                <a:latin typeface="Times New Roman" panose="02020603050405020304" pitchFamily="18" charset="0"/>
                <a:cs typeface="Times New Roman" panose="02020603050405020304" pitchFamily="18" charset="0"/>
              </a:rPr>
              <a:t>0.375</a:t>
            </a:r>
            <a:r>
              <a:rPr lang="en-US" sz="2000" dirty="0">
                <a:latin typeface="Times New Roman" panose="02020603050405020304" pitchFamily="18" charset="0"/>
                <a:cs typeface="Times New Roman" panose="02020603050405020304" pitchFamily="18" charset="0"/>
              </a:rPr>
              <a:t>, it means that employees who doesn't work overtime are  more likely to stay (lower attrition) compared to those who do , holding other factors constant.</a:t>
            </a:r>
          </a:p>
          <a:p>
            <a:pPr rtl="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On the other hand,  odds ratio for "Stock option" is more than 1, it implies that as stock option level increases, the likelihood of attrition decreases. </a:t>
            </a:r>
          </a:p>
          <a:p>
            <a:endParaRPr lang="en-US" dirty="0"/>
          </a:p>
        </p:txBody>
      </p:sp>
      <p:sp>
        <p:nvSpPr>
          <p:cNvPr id="4" name="Title 3">
            <a:extLst>
              <a:ext uri="{FF2B5EF4-FFF2-40B4-BE49-F238E27FC236}">
                <a16:creationId xmlns:a16="http://schemas.microsoft.com/office/drawing/2014/main" id="{9A6F1CE2-F78F-602C-52B3-F764BC47B7F3}"/>
              </a:ext>
            </a:extLst>
          </p:cNvPr>
          <p:cNvSpPr>
            <a:spLocks noGrp="1"/>
          </p:cNvSpPr>
          <p:nvPr>
            <p:ph type="title"/>
          </p:nvPr>
        </p:nvSpPr>
        <p:spPr>
          <a:xfrm>
            <a:off x="838200" y="365126"/>
            <a:ext cx="10515600" cy="6770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fontScale="90000"/>
          </a:bodyPr>
          <a:lstStyle/>
          <a:p>
            <a:pPr>
              <a:lnSpc>
                <a:spcPct val="90000"/>
              </a:lnSpc>
              <a:spcBef>
                <a:spcPct val="0"/>
              </a:spcBef>
              <a:spcAft>
                <a:spcPts val="600"/>
              </a:spcAft>
            </a:pPr>
            <a:r>
              <a:rPr lang="en-US" sz="3500" b="0" i="0" dirty="0">
                <a:effectLst/>
                <a:latin typeface="Times New Roman" panose="02020603050405020304" pitchFamily="18" charset="0"/>
                <a:cs typeface="Times New Roman" panose="02020603050405020304" pitchFamily="18" charset="0"/>
              </a:rPr>
              <a:t>Is one more important than the others</a:t>
            </a:r>
            <a:r>
              <a:rPr lang="en-US" sz="4000" dirty="0">
                <a:latin typeface="LatoWeb"/>
                <a:cs typeface="Times New Roman" panose="02020603050405020304" pitchFamily="18" charset="0"/>
              </a:rPr>
              <a:t>?</a:t>
            </a:r>
            <a:r>
              <a:rPr lang="en-US" sz="4000" b="0" i="0" dirty="0">
                <a:effectLst/>
                <a:latin typeface="LatoWeb"/>
              </a:rPr>
              <a:t> </a:t>
            </a:r>
            <a:endParaRPr lang="en-US" sz="3700" dirty="0">
              <a:solidFill>
                <a:schemeClr val="bg1"/>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537961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477B3D0A-9C0E-8E65-3091-732A717D3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3FC6691-2734-6029-298B-F5BBEA250F41}"/>
              </a:ext>
            </a:extLst>
          </p:cNvPr>
          <p:cNvSpPr>
            <a:spLocks noGrp="1"/>
          </p:cNvSpPr>
          <p:nvPr>
            <p:ph idx="1"/>
          </p:nvPr>
        </p:nvSpPr>
        <p:spPr>
          <a:xfrm>
            <a:off x="758952" y="1612490"/>
            <a:ext cx="5725263" cy="4585977"/>
          </a:xfrm>
        </p:spPr>
        <p:txBody>
          <a:bodyPr anchor="ctr">
            <a:normAutofit/>
          </a:bodyPr>
          <a:lstStyle/>
          <a:p>
            <a:r>
              <a:rPr lang="en-US" sz="1600" dirty="0">
                <a:latin typeface="Times New Roman" panose="02020603050405020304" pitchFamily="18" charset="0"/>
                <a:cs typeface="Times New Roman" panose="02020603050405020304" pitchFamily="18" charset="0"/>
              </a:rPr>
              <a:t>The Auto Neural technique was employed to automatically configure and train a neural network, allowing us to explore multiple network architectures and identify an optimal structure for our dataset. </a:t>
            </a:r>
          </a:p>
          <a:p>
            <a:r>
              <a:rPr lang="en-US" sz="1600" dirty="0">
                <a:latin typeface="Times New Roman" panose="02020603050405020304" pitchFamily="18" charset="0"/>
                <a:cs typeface="Times New Roman" panose="02020603050405020304" pitchFamily="18" charset="0"/>
              </a:rPr>
              <a:t>We tested various configurations, focusing specifically on models with 2 and 3 hidden units to strike a balance between accuracy and computational efficiency.</a:t>
            </a:r>
          </a:p>
          <a:p>
            <a:r>
              <a:rPr lang="en-US" sz="1600" dirty="0">
                <a:latin typeface="Times New Roman" panose="02020603050405020304" pitchFamily="18" charset="0"/>
                <a:cs typeface="Times New Roman" panose="02020603050405020304" pitchFamily="18" charset="0"/>
              </a:rPr>
              <a:t>Both configurations demonstrated the </a:t>
            </a:r>
            <a:r>
              <a:rPr lang="en-US" sz="1600" b="1" dirty="0">
                <a:latin typeface="Times New Roman" panose="02020603050405020304" pitchFamily="18" charset="0"/>
                <a:cs typeface="Times New Roman" panose="02020603050405020304" pitchFamily="18" charset="0"/>
              </a:rPr>
              <a:t>same misclassification rate,</a:t>
            </a:r>
            <a:r>
              <a:rPr lang="en-US" sz="1600" dirty="0">
                <a:latin typeface="Times New Roman" panose="02020603050405020304" pitchFamily="18" charset="0"/>
                <a:cs typeface="Times New Roman" panose="02020603050405020304" pitchFamily="18" charset="0"/>
              </a:rPr>
              <a:t> indicating that increasing the number of hidden units did not improve accuracy.</a:t>
            </a:r>
          </a:p>
          <a:p>
            <a:r>
              <a:rPr lang="en-US" sz="1600" dirty="0">
                <a:latin typeface="Times New Roman" panose="02020603050405020304" pitchFamily="18" charset="0"/>
                <a:cs typeface="Times New Roman" panose="02020603050405020304" pitchFamily="18" charset="0"/>
              </a:rPr>
              <a:t>Given this outcome, we selected the model with 2 hidden units, as it is computationally lighter and faster to train while maintaining the same predictive performance as the more complex model. </a:t>
            </a:r>
          </a:p>
          <a:p>
            <a:r>
              <a:rPr lang="en-US" sz="1600" dirty="0">
                <a:latin typeface="Times New Roman" panose="02020603050405020304" pitchFamily="18" charset="0"/>
                <a:cs typeface="Times New Roman" panose="02020603050405020304" pitchFamily="18" charset="0"/>
              </a:rPr>
              <a:t>This approach not only </a:t>
            </a:r>
            <a:r>
              <a:rPr lang="en-US" sz="1600" b="1" dirty="0">
                <a:latin typeface="Times New Roman" panose="02020603050405020304" pitchFamily="18" charset="0"/>
                <a:cs typeface="Times New Roman" panose="02020603050405020304" pitchFamily="18" charset="0"/>
              </a:rPr>
              <a:t>reduces processing time </a:t>
            </a:r>
            <a:r>
              <a:rPr lang="en-US" sz="1600" dirty="0">
                <a:latin typeface="Times New Roman" panose="02020603050405020304" pitchFamily="18" charset="0"/>
                <a:cs typeface="Times New Roman" panose="02020603050405020304" pitchFamily="18" charset="0"/>
              </a:rPr>
              <a:t>and resource consumption but also simplifies the model, making it </a:t>
            </a:r>
            <a:r>
              <a:rPr lang="en-US" sz="1600" b="1" dirty="0">
                <a:latin typeface="Times New Roman" panose="02020603050405020304" pitchFamily="18" charset="0"/>
                <a:cs typeface="Times New Roman" panose="02020603050405020304" pitchFamily="18" charset="0"/>
              </a:rPr>
              <a:t>easier to interpret and deploy.</a:t>
            </a:r>
          </a:p>
        </p:txBody>
      </p:sp>
      <p:pic>
        <p:nvPicPr>
          <p:cNvPr id="6" name="Picture 5">
            <a:extLst>
              <a:ext uri="{FF2B5EF4-FFF2-40B4-BE49-F238E27FC236}">
                <a16:creationId xmlns:a16="http://schemas.microsoft.com/office/drawing/2014/main" id="{F8295A30-89BC-0A8C-993A-48788ADB8123}"/>
              </a:ext>
            </a:extLst>
          </p:cNvPr>
          <p:cNvPicPr>
            <a:picLocks noChangeAspect="1"/>
          </p:cNvPicPr>
          <p:nvPr/>
        </p:nvPicPr>
        <p:blipFill>
          <a:blip r:embed="rId2"/>
          <a:stretch>
            <a:fillRect/>
          </a:stretch>
        </p:blipFill>
        <p:spPr>
          <a:xfrm>
            <a:off x="6641689" y="431864"/>
            <a:ext cx="5496233" cy="3687851"/>
          </a:xfrm>
          <a:prstGeom prst="rect">
            <a:avLst/>
          </a:prstGeom>
        </p:spPr>
      </p:pic>
      <p:pic>
        <p:nvPicPr>
          <p:cNvPr id="4" name="Picture 3">
            <a:extLst>
              <a:ext uri="{FF2B5EF4-FFF2-40B4-BE49-F238E27FC236}">
                <a16:creationId xmlns:a16="http://schemas.microsoft.com/office/drawing/2014/main" id="{D255DA7E-3CAC-EEF1-DFF6-49BDD9BDBF0F}"/>
              </a:ext>
            </a:extLst>
          </p:cNvPr>
          <p:cNvPicPr>
            <a:picLocks noChangeAspect="1"/>
          </p:cNvPicPr>
          <p:nvPr/>
        </p:nvPicPr>
        <p:blipFill>
          <a:blip r:embed="rId3"/>
          <a:stretch>
            <a:fillRect/>
          </a:stretch>
        </p:blipFill>
        <p:spPr>
          <a:xfrm>
            <a:off x="6346409" y="4212237"/>
            <a:ext cx="3043397" cy="1994303"/>
          </a:xfrm>
          <a:prstGeom prst="rect">
            <a:avLst/>
          </a:prstGeom>
        </p:spPr>
      </p:pic>
      <p:pic>
        <p:nvPicPr>
          <p:cNvPr id="5" name="Picture 4">
            <a:extLst>
              <a:ext uri="{FF2B5EF4-FFF2-40B4-BE49-F238E27FC236}">
                <a16:creationId xmlns:a16="http://schemas.microsoft.com/office/drawing/2014/main" id="{F561D30A-63FA-2724-367D-DAE1D4F89995}"/>
              </a:ext>
            </a:extLst>
          </p:cNvPr>
          <p:cNvPicPr>
            <a:picLocks noChangeAspect="1"/>
          </p:cNvPicPr>
          <p:nvPr/>
        </p:nvPicPr>
        <p:blipFill>
          <a:blip r:embed="rId4"/>
          <a:stretch>
            <a:fillRect/>
          </a:stretch>
        </p:blipFill>
        <p:spPr>
          <a:xfrm>
            <a:off x="9463768" y="4250844"/>
            <a:ext cx="2607903" cy="1917087"/>
          </a:xfrm>
          <a:prstGeom prst="rect">
            <a:avLst/>
          </a:prstGeom>
        </p:spPr>
      </p:pic>
      <p:sp>
        <p:nvSpPr>
          <p:cNvPr id="7" name="Rectangle: Rounded Corners 6">
            <a:extLst>
              <a:ext uri="{FF2B5EF4-FFF2-40B4-BE49-F238E27FC236}">
                <a16:creationId xmlns:a16="http://schemas.microsoft.com/office/drawing/2014/main" id="{57CAAF7B-3AC7-F53A-6427-079D913CC82C}"/>
              </a:ext>
            </a:extLst>
          </p:cNvPr>
          <p:cNvSpPr/>
          <p:nvPr/>
        </p:nvSpPr>
        <p:spPr>
          <a:xfrm>
            <a:off x="536825" y="399024"/>
            <a:ext cx="5947390" cy="9676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4000" dirty="0">
                <a:latin typeface="Times New Roman" panose="02020603050405020304" pitchFamily="18" charset="0"/>
                <a:cs typeface="Times New Roman" panose="02020603050405020304" pitchFamily="18" charset="0"/>
              </a:rPr>
              <a:t>Model 2: Neural Network</a:t>
            </a:r>
            <a:endParaRPr lang="en-US" sz="3700" dirty="0">
              <a:solidFill>
                <a:schemeClr val="bg1"/>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427724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3A62F0-8FCD-540A-2FD3-CFC2767A473F}"/>
              </a:ext>
            </a:extLst>
          </p:cNvPr>
          <p:cNvSpPr>
            <a:spLocks noGrp="1"/>
          </p:cNvSpPr>
          <p:nvPr>
            <p:ph idx="1"/>
          </p:nvPr>
        </p:nvSpPr>
        <p:spPr>
          <a:xfrm>
            <a:off x="612057" y="1253331"/>
            <a:ext cx="11176819" cy="5186798"/>
          </a:xfrm>
        </p:spPr>
        <p:txBody>
          <a:bodyPr/>
          <a:lstStyle/>
          <a:p>
            <a:pPr marL="0" indent="0" fontAlgn="base">
              <a:lnSpc>
                <a:spcPct val="70000"/>
              </a:lnSpc>
              <a:buNone/>
            </a:pPr>
            <a:r>
              <a:rPr lang="en-US" altLang="en-US" sz="1600" b="1" dirty="0">
                <a:latin typeface="Times New Roman" panose="02020603050405020304" pitchFamily="18" charset="0"/>
                <a:cs typeface="Times New Roman" panose="02020603050405020304" pitchFamily="18" charset="0"/>
              </a:rPr>
              <a:t>What did the model tell you?</a:t>
            </a:r>
          </a:p>
          <a:p>
            <a:pPr fontAlgn="base">
              <a:lnSpc>
                <a:spcPct val="70000"/>
              </a:lnSpc>
            </a:pPr>
            <a:r>
              <a:rPr lang="en-US" sz="1600" dirty="0">
                <a:latin typeface="Times New Roman" panose="02020603050405020304" pitchFamily="18" charset="0"/>
                <a:cs typeface="Times New Roman" panose="02020603050405020304" pitchFamily="18" charset="0"/>
              </a:rPr>
              <a:t>Model performed well with high accuracy on validation data 87.84% and low Misclassification error is 0.1216</a:t>
            </a:r>
          </a:p>
          <a:p>
            <a:pPr fontAlgn="base">
              <a:lnSpc>
                <a:spcPct val="70000"/>
              </a:lnSpc>
            </a:pPr>
            <a:r>
              <a:rPr lang="en-US" sz="1600" dirty="0">
                <a:latin typeface="Times New Roman" panose="02020603050405020304" pitchFamily="18" charset="0"/>
                <a:cs typeface="Times New Roman" panose="02020603050405020304" pitchFamily="18" charset="0"/>
              </a:rPr>
              <a:t>The best results are obtained from this model.</a:t>
            </a:r>
          </a:p>
          <a:p>
            <a:pPr marL="0" indent="0" fontAlgn="base">
              <a:lnSpc>
                <a:spcPct val="70000"/>
              </a:lnSpc>
              <a:buNone/>
            </a:pPr>
            <a:endParaRPr lang="en-US" altLang="en-US" sz="1600" b="1" dirty="0">
              <a:latin typeface="Times New Roman" panose="02020603050405020304" pitchFamily="18" charset="0"/>
              <a:cs typeface="Times New Roman" panose="02020603050405020304" pitchFamily="18" charset="0"/>
            </a:endParaRPr>
          </a:p>
          <a:p>
            <a:pPr marL="0" indent="0" fontAlgn="base">
              <a:lnSpc>
                <a:spcPct val="70000"/>
              </a:lnSpc>
              <a:buNone/>
            </a:pPr>
            <a:r>
              <a:rPr lang="en-US" altLang="en-US" sz="1600" b="1" dirty="0">
                <a:latin typeface="Times New Roman" panose="02020603050405020304" pitchFamily="18" charset="0"/>
                <a:cs typeface="Times New Roman" panose="02020603050405020304" pitchFamily="18" charset="0"/>
              </a:rPr>
              <a:t>Which variables are important?</a:t>
            </a:r>
            <a:r>
              <a:rPr lang="en-US" sz="1600" b="1" dirty="0">
                <a:latin typeface="Times New Roman" panose="02020603050405020304" pitchFamily="18" charset="0"/>
                <a:cs typeface="Times New Roman" panose="02020603050405020304" pitchFamily="18" charset="0"/>
              </a:rPr>
              <a:t> Is one more important than the others? </a:t>
            </a:r>
            <a:endParaRPr lang="en-US" altLang="en-US" sz="1600" b="1" dirty="0">
              <a:latin typeface="Times New Roman" panose="02020603050405020304" pitchFamily="18" charset="0"/>
              <a:cs typeface="Times New Roman" panose="02020603050405020304" pitchFamily="18" charset="0"/>
            </a:endParaRPr>
          </a:p>
          <a:p>
            <a:pPr marL="0" indent="0" fontAlgn="base">
              <a:lnSpc>
                <a:spcPct val="100000"/>
              </a:lnSpc>
              <a:buNone/>
            </a:pPr>
            <a:r>
              <a:rPr lang="en-US" sz="1600" dirty="0">
                <a:latin typeface="Times New Roman" panose="02020603050405020304" pitchFamily="18" charset="0"/>
                <a:cs typeface="Times New Roman" panose="02020603050405020304" pitchFamily="18" charset="0"/>
              </a:rPr>
              <a:t>We cannot directly identify the important variables in a neural network, but the model itself can highlight them through techniques like feature importance or by examining the weights assigned to each variable during training</a:t>
            </a:r>
            <a:r>
              <a:rPr lang="en-US" sz="1600" b="1" dirty="0">
                <a:latin typeface="Times New Roman" panose="02020603050405020304" pitchFamily="18" charset="0"/>
                <a:cs typeface="Times New Roman" panose="02020603050405020304" pitchFamily="18" charset="0"/>
              </a:rPr>
              <a:t>.</a:t>
            </a:r>
          </a:p>
          <a:p>
            <a:pPr marL="0" indent="0" fontAlgn="base">
              <a:lnSpc>
                <a:spcPct val="70000"/>
              </a:lnSpc>
              <a:buNone/>
            </a:pPr>
            <a:endParaRPr lang="en-US" altLang="en-US" sz="1600" b="1" dirty="0">
              <a:latin typeface="Times New Roman" panose="02020603050405020304" pitchFamily="18" charset="0"/>
              <a:cs typeface="Times New Roman" panose="02020603050405020304" pitchFamily="18" charset="0"/>
            </a:endParaRPr>
          </a:p>
          <a:p>
            <a:pPr marL="0" indent="0" fontAlgn="base">
              <a:lnSpc>
                <a:spcPct val="70000"/>
              </a:lnSpc>
              <a:buNone/>
            </a:pPr>
            <a:r>
              <a:rPr lang="en-US" sz="1600" b="1" dirty="0">
                <a:latin typeface="Times New Roman" panose="02020603050405020304" pitchFamily="18" charset="0"/>
                <a:cs typeface="Times New Roman" panose="02020603050405020304" pitchFamily="18" charset="0"/>
              </a:rPr>
              <a:t>How do they influence your dependent variable(s) of interest?</a:t>
            </a:r>
          </a:p>
          <a:p>
            <a:pPr fontAlgn="base">
              <a:lnSpc>
                <a:spcPct val="100000"/>
              </a:lnSpc>
            </a:pPr>
            <a:r>
              <a:rPr lang="en-US" sz="1600" dirty="0">
                <a:latin typeface="Times New Roman" panose="02020603050405020304" pitchFamily="18" charset="0"/>
                <a:cs typeface="Times New Roman" panose="02020603050405020304" pitchFamily="18" charset="0"/>
              </a:rPr>
              <a:t>In neural networks, predictors influence the target variable through the learned weights and activations across multiple layers.</a:t>
            </a:r>
          </a:p>
          <a:p>
            <a:pPr fontAlgn="base">
              <a:lnSpc>
                <a:spcPct val="100000"/>
              </a:lnSpc>
            </a:pPr>
            <a:r>
              <a:rPr lang="en-US" sz="1600" dirty="0">
                <a:latin typeface="Times New Roman" panose="02020603050405020304" pitchFamily="18" charset="0"/>
                <a:cs typeface="Times New Roman" panose="02020603050405020304" pitchFamily="18" charset="0"/>
              </a:rPr>
              <a:t> Each input feature is weighted, transformed by activation functions, and combined in hidden layers to capture complex relationships.</a:t>
            </a:r>
          </a:p>
          <a:p>
            <a:pPr fontAlgn="base">
              <a:lnSpc>
                <a:spcPct val="100000"/>
              </a:lnSpc>
            </a:pPr>
            <a:r>
              <a:rPr lang="en-US" sz="1600" dirty="0">
                <a:latin typeface="Times New Roman" panose="02020603050405020304" pitchFamily="18" charset="0"/>
                <a:cs typeface="Times New Roman" panose="02020603050405020304" pitchFamily="18" charset="0"/>
              </a:rPr>
              <a:t> The network adjusts these weights to minimize the prediction error during training. Understanding how predictors influence the target can be challenging due to the model's complexity</a:t>
            </a:r>
          </a:p>
          <a:p>
            <a:pPr marL="0" indent="0" fontAlgn="base">
              <a:lnSpc>
                <a:spcPct val="100000"/>
              </a:lnSpc>
              <a:buNone/>
            </a:pPr>
            <a:endParaRPr lang="en-US" sz="1600" b="1" dirty="0">
              <a:latin typeface="Times New Roman" panose="02020603050405020304" pitchFamily="18" charset="0"/>
              <a:cs typeface="Times New Roman" panose="02020603050405020304" pitchFamily="18" charset="0"/>
            </a:endParaRPr>
          </a:p>
          <a:p>
            <a:endParaRPr lang="en-US" sz="2800" b="1" dirty="0">
              <a:latin typeface="Times New Roman" panose="02020603050405020304" pitchFamily="18" charset="0"/>
              <a:cs typeface="Times New Roman" panose="02020603050405020304" pitchFamily="18" charset="0"/>
            </a:endParaRPr>
          </a:p>
          <a:p>
            <a:endParaRPr lang="en-US" altLang="en-US" sz="2800" b="1" dirty="0">
              <a:solidFill>
                <a:schemeClr val="tx1"/>
              </a:solidFill>
              <a:latin typeface="Times New Roman" panose="02020603050405020304" pitchFamily="18" charset="0"/>
              <a:cs typeface="Times New Roman" panose="02020603050405020304" pitchFamily="18" charset="0"/>
            </a:endParaRPr>
          </a:p>
          <a:p>
            <a:endParaRPr lang="en-US" altLang="en-US" sz="2800" b="1" dirty="0">
              <a:solidFill>
                <a:schemeClr val="tx1"/>
              </a:solidFill>
              <a:latin typeface="Times New Roman" panose="02020603050405020304" pitchFamily="18" charset="0"/>
              <a:cs typeface="Times New Roman" panose="02020603050405020304" pitchFamily="18" charset="0"/>
            </a:endParaRPr>
          </a:p>
          <a:p>
            <a:endParaRPr lang="en-US" dirty="0"/>
          </a:p>
        </p:txBody>
      </p:sp>
      <p:sp>
        <p:nvSpPr>
          <p:cNvPr id="6" name="Rectangle: Rounded Corners 5">
            <a:extLst>
              <a:ext uri="{FF2B5EF4-FFF2-40B4-BE49-F238E27FC236}">
                <a16:creationId xmlns:a16="http://schemas.microsoft.com/office/drawing/2014/main" id="{94865CE3-32A0-7BEB-4DBF-E73CDC4DF129}"/>
              </a:ext>
            </a:extLst>
          </p:cNvPr>
          <p:cNvSpPr/>
          <p:nvPr/>
        </p:nvSpPr>
        <p:spPr>
          <a:xfrm>
            <a:off x="403122" y="261264"/>
            <a:ext cx="11385755" cy="6857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lnSpcReduction="10000"/>
          </a:bodyPr>
          <a:lstStyle/>
          <a:p>
            <a:pPr algn="ctr">
              <a:lnSpc>
                <a:spcPct val="90000"/>
              </a:lnSpc>
              <a:spcBef>
                <a:spcPct val="0"/>
              </a:spcBef>
              <a:spcAft>
                <a:spcPts val="600"/>
              </a:spcAft>
            </a:pPr>
            <a:r>
              <a:rPr lang="en-US" sz="4000" b="1" dirty="0"/>
              <a:t>Findings</a:t>
            </a:r>
            <a:endParaRPr lang="en-US" sz="3700" dirty="0">
              <a:solidFill>
                <a:schemeClr val="bg1"/>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113434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CAB733A-5000-22C1-2B67-2C179936EE68}"/>
              </a:ext>
            </a:extLst>
          </p:cNvPr>
          <p:cNvSpPr/>
          <p:nvPr/>
        </p:nvSpPr>
        <p:spPr>
          <a:xfrm>
            <a:off x="482019" y="601133"/>
            <a:ext cx="4788071" cy="7704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nSpc>
                <a:spcPct val="90000"/>
              </a:lnSpc>
              <a:spcBef>
                <a:spcPct val="0"/>
              </a:spcBef>
              <a:spcAft>
                <a:spcPts val="600"/>
              </a:spcAft>
            </a:pPr>
            <a:r>
              <a:rPr lang="en-US" sz="3600" kern="1200" dirty="0">
                <a:solidFill>
                  <a:schemeClr val="bg1"/>
                </a:solidFill>
                <a:latin typeface="Times New Roman" panose="02020603050405020304" pitchFamily="18" charset="0"/>
                <a:ea typeface="+mj-ea"/>
                <a:cs typeface="Times New Roman" panose="02020603050405020304" pitchFamily="18" charset="0"/>
              </a:rPr>
              <a:t>Model 3: Decision Tree </a:t>
            </a:r>
          </a:p>
        </p:txBody>
      </p:sp>
      <p:pic>
        <p:nvPicPr>
          <p:cNvPr id="5" name="Picture 4">
            <a:extLst>
              <a:ext uri="{FF2B5EF4-FFF2-40B4-BE49-F238E27FC236}">
                <a16:creationId xmlns:a16="http://schemas.microsoft.com/office/drawing/2014/main" id="{5EFEBAFE-28EF-B49E-9FF8-185EBCD7F873}"/>
              </a:ext>
            </a:extLst>
          </p:cNvPr>
          <p:cNvPicPr>
            <a:picLocks noChangeAspect="1"/>
          </p:cNvPicPr>
          <p:nvPr/>
        </p:nvPicPr>
        <p:blipFill>
          <a:blip r:embed="rId2"/>
          <a:srcRect l="5928" r="-1" b="-1"/>
          <a:stretch/>
        </p:blipFill>
        <p:spPr>
          <a:xfrm>
            <a:off x="5469545" y="601133"/>
            <a:ext cx="6437320" cy="3307205"/>
          </a:xfrm>
          <a:prstGeom prst="rect">
            <a:avLst/>
          </a:prstGeom>
        </p:spPr>
      </p:pic>
      <p:pic>
        <p:nvPicPr>
          <p:cNvPr id="6" name="Picture 10">
            <a:extLst>
              <a:ext uri="{FF2B5EF4-FFF2-40B4-BE49-F238E27FC236}">
                <a16:creationId xmlns:a16="http://schemas.microsoft.com/office/drawing/2014/main" id="{55E2F427-A2F5-DAEE-DC39-E5C813B3A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406" b="10408"/>
          <a:stretch/>
        </p:blipFill>
        <p:spPr bwMode="auto">
          <a:xfrm>
            <a:off x="4144395" y="4098520"/>
            <a:ext cx="4074922" cy="22402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70B6753-F901-1766-D955-BE83A4C45E37}"/>
              </a:ext>
            </a:extLst>
          </p:cNvPr>
          <p:cNvPicPr>
            <a:picLocks noChangeAspect="1"/>
          </p:cNvPicPr>
          <p:nvPr/>
        </p:nvPicPr>
        <p:blipFill>
          <a:blip r:embed="rId4"/>
          <a:srcRect t="2383" b="12668"/>
          <a:stretch/>
        </p:blipFill>
        <p:spPr>
          <a:xfrm>
            <a:off x="8391027" y="4098520"/>
            <a:ext cx="3702650" cy="2240280"/>
          </a:xfrm>
          <a:prstGeom prst="rect">
            <a:avLst/>
          </a:prstGeom>
        </p:spPr>
      </p:pic>
      <p:sp>
        <p:nvSpPr>
          <p:cNvPr id="10" name="Content Placeholder 2">
            <a:extLst>
              <a:ext uri="{FF2B5EF4-FFF2-40B4-BE49-F238E27FC236}">
                <a16:creationId xmlns:a16="http://schemas.microsoft.com/office/drawing/2014/main" id="{ACEC8BC8-D449-D87A-66DB-2A361D9393A6}"/>
              </a:ext>
            </a:extLst>
          </p:cNvPr>
          <p:cNvSpPr>
            <a:spLocks noGrp="1"/>
          </p:cNvSpPr>
          <p:nvPr>
            <p:ph idx="1"/>
          </p:nvPr>
        </p:nvSpPr>
        <p:spPr>
          <a:xfrm>
            <a:off x="612648" y="1622323"/>
            <a:ext cx="3531747" cy="4634544"/>
          </a:xfrm>
        </p:spPr>
        <p:txBody>
          <a:bodyPr vert="horz" lIns="91440" tIns="45720" rIns="91440" bIns="45720" rtlCol="0">
            <a:normAutofit/>
          </a:bodyPr>
          <a:lstStyle/>
          <a:p>
            <a:r>
              <a:rPr lang="en-US" sz="1600" dirty="0">
                <a:latin typeface="Times New Roman" panose="02020603050405020304" pitchFamily="18" charset="0"/>
                <a:cs typeface="Times New Roman" panose="02020603050405020304" pitchFamily="18" charset="0"/>
              </a:rPr>
              <a:t>By applying Decision tree technique to our dataset,  it works by </a:t>
            </a:r>
            <a:r>
              <a:rPr lang="en-US" sz="1600" b="1" dirty="0">
                <a:latin typeface="Times New Roman" panose="02020603050405020304" pitchFamily="18" charset="0"/>
                <a:cs typeface="Times New Roman" panose="02020603050405020304" pitchFamily="18" charset="0"/>
              </a:rPr>
              <a:t>splitting the data into groups </a:t>
            </a:r>
            <a:r>
              <a:rPr lang="en-US" sz="1600" dirty="0">
                <a:latin typeface="Times New Roman" panose="02020603050405020304" pitchFamily="18" charset="0"/>
                <a:cs typeface="Times New Roman" panose="02020603050405020304" pitchFamily="18" charset="0"/>
              </a:rPr>
              <a:t>based on overtime, Total working Years predictors, creating a tree-like structure.</a:t>
            </a:r>
          </a:p>
          <a:p>
            <a:r>
              <a:rPr lang="en-US" sz="1600" dirty="0">
                <a:latin typeface="Times New Roman" panose="02020603050405020304" pitchFamily="18" charset="0"/>
                <a:cs typeface="Times New Roman" panose="02020603050405020304" pitchFamily="18" charset="0"/>
              </a:rPr>
              <a:t>We applied three Decision Tree models: one optimized, one using Average Squared Error, and one with a maximum of 3 branches. We are opting for the model with the 3-branch limit as it has the lowest misclassification error.</a:t>
            </a:r>
          </a:p>
          <a:p>
            <a:r>
              <a:rPr lang="en-US" sz="1600" dirty="0">
                <a:latin typeface="Times New Roman" panose="02020603050405020304" pitchFamily="18" charset="0"/>
                <a:cs typeface="Times New Roman" panose="02020603050405020304" pitchFamily="18" charset="0"/>
              </a:rPr>
              <a:t>The Decision Tree model performed well in predicting attrition, with</a:t>
            </a:r>
            <a:r>
              <a:rPr lang="en-US" sz="1600" b="1" dirty="0">
                <a:latin typeface="Times New Roman" panose="02020603050405020304" pitchFamily="18" charset="0"/>
                <a:cs typeface="Times New Roman" panose="02020603050405020304" pitchFamily="18" charset="0"/>
              </a:rPr>
              <a:t> 87.5 accuracy</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misclassification rate 0.125.</a:t>
            </a:r>
          </a:p>
          <a:p>
            <a:pPr marL="0" indent="0">
              <a:buNone/>
            </a:pPr>
            <a:endParaRPr lang="en-US" sz="1700" dirty="0"/>
          </a:p>
        </p:txBody>
      </p:sp>
    </p:spTree>
    <p:extLst>
      <p:ext uri="{BB962C8B-B14F-4D97-AF65-F5344CB8AC3E}">
        <p14:creationId xmlns:p14="http://schemas.microsoft.com/office/powerpoint/2010/main" val="1268221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5F2C57-0B9F-C840-8568-EA34847C2305}"/>
              </a:ext>
            </a:extLst>
          </p:cNvPr>
          <p:cNvSpPr>
            <a:spLocks noGrp="1"/>
          </p:cNvSpPr>
          <p:nvPr>
            <p:ph idx="1"/>
          </p:nvPr>
        </p:nvSpPr>
        <p:spPr>
          <a:xfrm>
            <a:off x="838199" y="1238864"/>
            <a:ext cx="10950678" cy="5506065"/>
          </a:xfrm>
        </p:spPr>
        <p:txBody>
          <a:bodyPr>
            <a:normAutofit fontScale="25000" lnSpcReduction="20000"/>
          </a:bodyPr>
          <a:lstStyle/>
          <a:p>
            <a:pPr marL="0" indent="0" fontAlgn="base">
              <a:buNone/>
            </a:pPr>
            <a:r>
              <a:rPr lang="en-US" altLang="en-US" sz="6400" b="1" dirty="0">
                <a:solidFill>
                  <a:schemeClr val="tx1"/>
                </a:solidFill>
                <a:latin typeface="Times New Roman" panose="02020603050405020304" pitchFamily="18" charset="0"/>
                <a:cs typeface="Times New Roman" panose="02020603050405020304" pitchFamily="18" charset="0"/>
              </a:rPr>
              <a:t>What did the model tell you?</a:t>
            </a:r>
          </a:p>
          <a:p>
            <a:pPr fontAlgn="base">
              <a:lnSpc>
                <a:spcPct val="120000"/>
              </a:lnSpc>
            </a:pPr>
            <a:r>
              <a:rPr lang="en-US" altLang="en-US" sz="6800" dirty="0">
                <a:solidFill>
                  <a:schemeClr val="tx1"/>
                </a:solidFill>
                <a:latin typeface="Times New Roman" panose="02020603050405020304" pitchFamily="18" charset="0"/>
                <a:cs typeface="Times New Roman" panose="02020603050405020304" pitchFamily="18" charset="0"/>
              </a:rPr>
              <a:t>The model appears to perform reasonably well in predicting employee attrition with below misclassification rates 0.14 for training and 0.125 for validation, indicating reasonable predictive power.</a:t>
            </a:r>
          </a:p>
          <a:p>
            <a:pPr fontAlgn="base">
              <a:lnSpc>
                <a:spcPct val="120000"/>
              </a:lnSpc>
            </a:pPr>
            <a:r>
              <a:rPr lang="en-US" altLang="en-US" sz="6800" dirty="0">
                <a:solidFill>
                  <a:schemeClr val="tx1"/>
                </a:solidFill>
                <a:latin typeface="Times New Roman" panose="02020603050405020304" pitchFamily="18" charset="0"/>
                <a:cs typeface="Times New Roman" panose="02020603050405020304" pitchFamily="18" charset="0"/>
              </a:rPr>
              <a:t>Generated decision tree has 10 Nodes </a:t>
            </a:r>
          </a:p>
          <a:p>
            <a:pPr marL="457200" marR="0" lvl="1" indent="0" fontAlgn="base">
              <a:buNone/>
              <a:tabLst/>
            </a:pPr>
            <a:endParaRPr lang="en-US" altLang="en-US" sz="6400" dirty="0">
              <a:solidFill>
                <a:schemeClr val="tx1"/>
              </a:solidFill>
              <a:latin typeface="Times New Roman" panose="02020603050405020304" pitchFamily="18" charset="0"/>
              <a:cs typeface="Times New Roman" panose="02020603050405020304" pitchFamily="18" charset="0"/>
            </a:endParaRPr>
          </a:p>
          <a:p>
            <a:pPr marL="0" indent="0" fontAlgn="base">
              <a:buNone/>
            </a:pPr>
            <a:r>
              <a:rPr lang="en-US" altLang="en-US" sz="6400" b="1" dirty="0">
                <a:solidFill>
                  <a:schemeClr val="tx1"/>
                </a:solidFill>
                <a:latin typeface="Times New Roman" panose="02020603050405020304" pitchFamily="18" charset="0"/>
                <a:cs typeface="Times New Roman" panose="02020603050405020304" pitchFamily="18" charset="0"/>
              </a:rPr>
              <a:t>Which variables are important?</a:t>
            </a:r>
          </a:p>
          <a:p>
            <a:pPr fontAlgn="base">
              <a:lnSpc>
                <a:spcPct val="120000"/>
              </a:lnSpc>
            </a:pPr>
            <a:r>
              <a:rPr lang="en-US" altLang="en-US" sz="6800" dirty="0">
                <a:latin typeface="Times New Roman" panose="02020603050405020304" pitchFamily="18" charset="0"/>
                <a:cs typeface="Times New Roman" panose="02020603050405020304" pitchFamily="18" charset="0"/>
              </a:rPr>
              <a:t>Monthly Income, Over Time, Total Working Years, Job Role, Stock option</a:t>
            </a:r>
          </a:p>
          <a:p>
            <a:pPr marL="457200" lvl="1" indent="0" fontAlgn="base">
              <a:lnSpc>
                <a:spcPct val="120000"/>
              </a:lnSpc>
              <a:buNone/>
            </a:pPr>
            <a:endParaRPr lang="en-US" altLang="en-US" sz="6400" dirty="0">
              <a:latin typeface="Times New Roman" panose="02020603050405020304" pitchFamily="18" charset="0"/>
              <a:cs typeface="Times New Roman" panose="02020603050405020304" pitchFamily="18" charset="0"/>
            </a:endParaRPr>
          </a:p>
          <a:p>
            <a:pPr marL="0" marR="0" lvl="1" indent="0" fontAlgn="base">
              <a:lnSpc>
                <a:spcPct val="100000"/>
              </a:lnSpc>
              <a:spcBef>
                <a:spcPts val="1000"/>
              </a:spcBef>
              <a:buFont typeface="Arial" panose="020B0604020202020204" pitchFamily="34" charset="0"/>
              <a:buNone/>
              <a:tabLst/>
            </a:pPr>
            <a:r>
              <a:rPr lang="en-US" sz="6400" b="1" dirty="0">
                <a:latin typeface="Times New Roman" panose="02020603050405020304" pitchFamily="18" charset="0"/>
                <a:cs typeface="Times New Roman" panose="02020603050405020304" pitchFamily="18" charset="0"/>
              </a:rPr>
              <a:t>How do they influence your dependent variable(s) of interest?</a:t>
            </a:r>
          </a:p>
          <a:p>
            <a:pPr marL="0" indent="0" fontAlgn="base">
              <a:lnSpc>
                <a:spcPct val="100000"/>
              </a:lnSpc>
              <a:buFont typeface="Arial" panose="020B0604020202020204" pitchFamily="34" charset="0"/>
              <a:buNone/>
            </a:pPr>
            <a:r>
              <a:rPr lang="en-US" sz="6400" dirty="0">
                <a:latin typeface="Times New Roman" panose="02020603050405020304" pitchFamily="18" charset="0"/>
                <a:cs typeface="Times New Roman" panose="02020603050405020304" pitchFamily="18" charset="0"/>
              </a:rPr>
              <a:t>Here’s how the key predictors influence the dependent variable, Attrition:</a:t>
            </a:r>
          </a:p>
          <a:p>
            <a:pPr rtl="0">
              <a:lnSpc>
                <a:spcPct val="120000"/>
              </a:lnSpc>
              <a:spcBef>
                <a:spcPts val="0"/>
              </a:spcBef>
              <a:buFont typeface="+mj-lt"/>
              <a:buAutoNum type="arabicPeriod"/>
            </a:pPr>
            <a:r>
              <a:rPr lang="en-US" sz="6400" dirty="0">
                <a:solidFill>
                  <a:schemeClr val="tx1"/>
                </a:solidFill>
                <a:latin typeface="Times New Roman" panose="02020603050405020304" pitchFamily="18" charset="0"/>
                <a:cs typeface="Times New Roman" panose="02020603050405020304" pitchFamily="18" charset="0"/>
              </a:rPr>
              <a:t>Monthly Income: </a:t>
            </a:r>
          </a:p>
          <a:p>
            <a:pPr>
              <a:lnSpc>
                <a:spcPct val="120000"/>
              </a:lnSpc>
              <a:spcBef>
                <a:spcPts val="0"/>
              </a:spcBef>
            </a:pPr>
            <a:r>
              <a:rPr lang="en-US" sz="6800" dirty="0">
                <a:solidFill>
                  <a:schemeClr val="tx1"/>
                </a:solidFill>
                <a:latin typeface="Times New Roman" panose="02020603050405020304" pitchFamily="18" charset="0"/>
                <a:cs typeface="Times New Roman" panose="02020603050405020304" pitchFamily="18" charset="0"/>
              </a:rPr>
              <a:t>Impact: Employees with lower incomes are more likely to leave the organization. Higher salaries are a significant factor in reducing attrition.</a:t>
            </a:r>
          </a:p>
          <a:p>
            <a:pPr>
              <a:lnSpc>
                <a:spcPct val="120000"/>
              </a:lnSpc>
              <a:spcBef>
                <a:spcPts val="0"/>
              </a:spcBef>
            </a:pPr>
            <a:r>
              <a:rPr lang="en-US" sz="6800" dirty="0">
                <a:solidFill>
                  <a:schemeClr val="tx1"/>
                </a:solidFill>
                <a:latin typeface="Times New Roman" panose="02020603050405020304" pitchFamily="18" charset="0"/>
                <a:cs typeface="Times New Roman" panose="02020603050405020304" pitchFamily="18" charset="0"/>
              </a:rPr>
              <a:t>Influence: The higher the income, the lower the probability of attrition.</a:t>
            </a:r>
          </a:p>
          <a:p>
            <a:pPr marL="0" indent="0" rtl="0">
              <a:lnSpc>
                <a:spcPct val="120000"/>
              </a:lnSpc>
              <a:spcBef>
                <a:spcPts val="0"/>
              </a:spcBef>
              <a:buNone/>
            </a:pPr>
            <a:r>
              <a:rPr lang="en-US" sz="6400" dirty="0">
                <a:solidFill>
                  <a:schemeClr val="tx1"/>
                </a:solidFill>
                <a:latin typeface="Times New Roman" panose="02020603050405020304" pitchFamily="18" charset="0"/>
                <a:cs typeface="Times New Roman" panose="02020603050405020304" pitchFamily="18" charset="0"/>
              </a:rPr>
              <a:t>2. Over Time: </a:t>
            </a:r>
          </a:p>
          <a:p>
            <a:pPr>
              <a:lnSpc>
                <a:spcPct val="120000"/>
              </a:lnSpc>
              <a:spcBef>
                <a:spcPts val="0"/>
              </a:spcBef>
            </a:pPr>
            <a:r>
              <a:rPr lang="en-US" sz="6800" dirty="0">
                <a:solidFill>
                  <a:schemeClr val="tx1"/>
                </a:solidFill>
                <a:latin typeface="Times New Roman" panose="02020603050405020304" pitchFamily="18" charset="0"/>
                <a:cs typeface="Times New Roman" panose="02020603050405020304" pitchFamily="18" charset="0"/>
              </a:rPr>
              <a:t>Impact: Employees who frequently work overtime are more prone to burnout and dissatisfaction, leading to higher attrition rates.</a:t>
            </a:r>
          </a:p>
          <a:p>
            <a:pPr>
              <a:lnSpc>
                <a:spcPct val="120000"/>
              </a:lnSpc>
              <a:spcBef>
                <a:spcPts val="0"/>
              </a:spcBef>
            </a:pPr>
            <a:r>
              <a:rPr lang="en-US" sz="6800" dirty="0">
                <a:solidFill>
                  <a:schemeClr val="tx1"/>
                </a:solidFill>
                <a:latin typeface="Times New Roman" panose="02020603050405020304" pitchFamily="18" charset="0"/>
                <a:cs typeface="Times New Roman" panose="02020603050405020304" pitchFamily="18" charset="0"/>
              </a:rPr>
              <a:t>Influence: Increased overtime strongly correlates with a higher likelihood of leaving.</a:t>
            </a:r>
          </a:p>
          <a:p>
            <a:pPr marL="0" marR="0" lvl="0" indent="0" defTabSz="914400" rtl="0" eaLnBrk="0" fontAlgn="base" latinLnBrk="0" hangingPunct="0">
              <a:lnSpc>
                <a:spcPct val="100000"/>
              </a:lnSpc>
              <a:spcBef>
                <a:spcPct val="0"/>
              </a:spcBef>
              <a:spcAft>
                <a:spcPct val="0"/>
              </a:spcAft>
              <a:buClrTx/>
              <a:buSzTx/>
              <a:buFontTx/>
              <a:buNone/>
              <a:tabLst/>
            </a:pPr>
            <a:endParaRPr lang="en-US" sz="4800" b="1"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700" dirty="0"/>
          </a:p>
          <a:p>
            <a:endParaRPr lang="en-US" dirty="0"/>
          </a:p>
        </p:txBody>
      </p:sp>
      <p:sp>
        <p:nvSpPr>
          <p:cNvPr id="4" name="Rectangle: Rounded Corners 3">
            <a:extLst>
              <a:ext uri="{FF2B5EF4-FFF2-40B4-BE49-F238E27FC236}">
                <a16:creationId xmlns:a16="http://schemas.microsoft.com/office/drawing/2014/main" id="{C24D93C9-2A72-9B71-E81D-93DBF5CD443C}"/>
              </a:ext>
            </a:extLst>
          </p:cNvPr>
          <p:cNvSpPr/>
          <p:nvPr/>
        </p:nvSpPr>
        <p:spPr>
          <a:xfrm>
            <a:off x="403122" y="261264"/>
            <a:ext cx="11385755" cy="6857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lnSpcReduction="10000"/>
          </a:bodyPr>
          <a:lstStyle/>
          <a:p>
            <a:pPr algn="ctr">
              <a:lnSpc>
                <a:spcPct val="90000"/>
              </a:lnSpc>
              <a:spcBef>
                <a:spcPct val="0"/>
              </a:spcBef>
              <a:spcAft>
                <a:spcPts val="600"/>
              </a:spcAft>
            </a:pPr>
            <a:r>
              <a:rPr lang="en-US" sz="4000" b="1" dirty="0"/>
              <a:t>Findings</a:t>
            </a:r>
            <a:endParaRPr lang="en-US" sz="3700" dirty="0">
              <a:solidFill>
                <a:schemeClr val="bg1"/>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860605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FCB7CC-6540-1212-9084-B0007E6AF67E}"/>
              </a:ext>
            </a:extLst>
          </p:cNvPr>
          <p:cNvSpPr>
            <a:spLocks noGrp="1"/>
          </p:cNvSpPr>
          <p:nvPr>
            <p:ph idx="1"/>
          </p:nvPr>
        </p:nvSpPr>
        <p:spPr>
          <a:xfrm>
            <a:off x="707923" y="1253331"/>
            <a:ext cx="10628672" cy="4518204"/>
          </a:xfrm>
        </p:spPr>
        <p:txBody>
          <a:bodyPr>
            <a:normAutofit fontScale="92500" lnSpcReduction="20000"/>
          </a:bodyPr>
          <a:lstStyle/>
          <a:p>
            <a:pPr rtl="0">
              <a:lnSpc>
                <a:spcPct val="110000"/>
              </a:lnSpc>
            </a:pPr>
            <a:r>
              <a:rPr lang="en-US" sz="1800" dirty="0">
                <a:solidFill>
                  <a:schemeClr val="tx1"/>
                </a:solidFill>
                <a:latin typeface="Times New Roman" panose="02020603050405020304" pitchFamily="18" charset="0"/>
                <a:cs typeface="Times New Roman" panose="02020603050405020304" pitchFamily="18" charset="0"/>
              </a:rPr>
              <a:t>3. Total Working Years: </a:t>
            </a:r>
          </a:p>
          <a:p>
            <a:pPr lvl="1" rtl="0">
              <a:lnSpc>
                <a:spcPct val="110000"/>
              </a:lnSpc>
            </a:pPr>
            <a:r>
              <a:rPr lang="en-US" sz="1800" dirty="0">
                <a:solidFill>
                  <a:schemeClr val="tx1"/>
                </a:solidFill>
                <a:latin typeface="Times New Roman" panose="02020603050405020304" pitchFamily="18" charset="0"/>
                <a:cs typeface="Times New Roman" panose="02020603050405020304" pitchFamily="18" charset="0"/>
              </a:rPr>
              <a:t>Impact: Employees with fewer total working years are at a greater risk of leaving, possibly due to limited experience and perceived career advancement opportunities.</a:t>
            </a:r>
          </a:p>
          <a:p>
            <a:pPr lvl="1" rtl="0">
              <a:lnSpc>
                <a:spcPct val="110000"/>
              </a:lnSpc>
            </a:pPr>
            <a:r>
              <a:rPr lang="en-US" sz="1800" dirty="0">
                <a:solidFill>
                  <a:schemeClr val="tx1"/>
                </a:solidFill>
                <a:latin typeface="Times New Roman" panose="02020603050405020304" pitchFamily="18" charset="0"/>
                <a:cs typeface="Times New Roman" panose="02020603050405020304" pitchFamily="18" charset="0"/>
              </a:rPr>
              <a:t>Influence: More working years reduce the likelihood of attrition.</a:t>
            </a:r>
          </a:p>
          <a:p>
            <a:pPr rtl="0">
              <a:lnSpc>
                <a:spcPct val="110000"/>
              </a:lnSpc>
            </a:pPr>
            <a:r>
              <a:rPr lang="en-US" sz="1800" dirty="0">
                <a:solidFill>
                  <a:schemeClr val="tx1"/>
                </a:solidFill>
                <a:latin typeface="Times New Roman" panose="02020603050405020304" pitchFamily="18" charset="0"/>
                <a:cs typeface="Times New Roman" panose="02020603050405020304" pitchFamily="18" charset="0"/>
              </a:rPr>
              <a:t>4. Job Role: </a:t>
            </a:r>
          </a:p>
          <a:p>
            <a:pPr lvl="1">
              <a:lnSpc>
                <a:spcPct val="110000"/>
              </a:lnSpc>
            </a:pPr>
            <a:r>
              <a:rPr lang="en-US" sz="1800" dirty="0">
                <a:solidFill>
                  <a:schemeClr val="tx1"/>
                </a:solidFill>
                <a:latin typeface="Times New Roman" panose="02020603050405020304" pitchFamily="18" charset="0"/>
                <a:cs typeface="Times New Roman" panose="02020603050405020304" pitchFamily="18" charset="0"/>
              </a:rPr>
              <a:t>Impact: Certain roles experience higher attrition based on the nature of the work and available career development paths. This suggests targeted engagement is needed for roles with higher attrition risk.</a:t>
            </a:r>
          </a:p>
          <a:p>
            <a:pPr lvl="1">
              <a:lnSpc>
                <a:spcPct val="110000"/>
              </a:lnSpc>
            </a:pPr>
            <a:r>
              <a:rPr lang="en-US" sz="1800" dirty="0">
                <a:solidFill>
                  <a:schemeClr val="tx1"/>
                </a:solidFill>
                <a:latin typeface="Times New Roman" panose="02020603050405020304" pitchFamily="18" charset="0"/>
                <a:cs typeface="Times New Roman" panose="02020603050405020304" pitchFamily="18" charset="0"/>
              </a:rPr>
              <a:t>Influence: Attrition likelihood varies significantly by job role.</a:t>
            </a:r>
          </a:p>
          <a:p>
            <a:pPr rtl="0">
              <a:lnSpc>
                <a:spcPct val="110000"/>
              </a:lnSpc>
            </a:pPr>
            <a:r>
              <a:rPr lang="en-US" sz="1800" dirty="0">
                <a:latin typeface="Times New Roman" panose="02020603050405020304" pitchFamily="18" charset="0"/>
                <a:cs typeface="Times New Roman" panose="02020603050405020304" pitchFamily="18" charset="0"/>
              </a:rPr>
              <a:t>5. Stock option:</a:t>
            </a:r>
            <a:endParaRPr lang="en-US" sz="1800" dirty="0">
              <a:solidFill>
                <a:schemeClr val="tx1"/>
              </a:solidFill>
              <a:latin typeface="Times New Roman" panose="02020603050405020304" pitchFamily="18" charset="0"/>
              <a:cs typeface="Times New Roman" panose="02020603050405020304" pitchFamily="18" charset="0"/>
            </a:endParaRPr>
          </a:p>
          <a:p>
            <a:pPr lvl="1" rtl="0">
              <a:lnSpc>
                <a:spcPct val="110000"/>
              </a:lnSpc>
            </a:pPr>
            <a:r>
              <a:rPr lang="en-US" sz="1800" dirty="0">
                <a:latin typeface="Times New Roman" panose="02020603050405020304" pitchFamily="18" charset="0"/>
                <a:cs typeface="Times New Roman" panose="02020603050405020304" pitchFamily="18" charset="0"/>
              </a:rPr>
              <a:t>Impact: </a:t>
            </a:r>
            <a:r>
              <a:rPr lang="en-US" altLang="en-US" sz="1800" dirty="0">
                <a:latin typeface="Times New Roman" panose="02020603050405020304" pitchFamily="18" charset="0"/>
                <a:cs typeface="Times New Roman" panose="02020603050405020304" pitchFamily="18" charset="0"/>
              </a:rPr>
              <a:t>Employees without stock options are more likely to leave, suggesting that offering stock options could enhance employee retention by increasing their sense of ownership in the company</a:t>
            </a:r>
            <a:r>
              <a:rPr lang="en-US" sz="1800" dirty="0">
                <a:latin typeface="Times New Roman" panose="02020603050405020304" pitchFamily="18" charset="0"/>
                <a:cs typeface="Times New Roman" panose="02020603050405020304" pitchFamily="18" charset="0"/>
              </a:rPr>
              <a:t>.</a:t>
            </a:r>
          </a:p>
          <a:p>
            <a:pPr lvl="1" rtl="0">
              <a:lnSpc>
                <a:spcPct val="110000"/>
              </a:lnSpc>
            </a:pPr>
            <a:r>
              <a:rPr lang="en-US" sz="1800" dirty="0">
                <a:latin typeface="Times New Roman" panose="02020603050405020304" pitchFamily="18" charset="0"/>
                <a:cs typeface="Times New Roman" panose="02020603050405020304" pitchFamily="18" charset="0"/>
              </a:rPr>
              <a:t>Influence: </a:t>
            </a:r>
            <a:r>
              <a:rPr lang="en-US" altLang="en-US" sz="1800" dirty="0">
                <a:latin typeface="Times New Roman" panose="02020603050405020304" pitchFamily="18" charset="0"/>
                <a:cs typeface="Times New Roman" panose="02020603050405020304" pitchFamily="18" charset="0"/>
              </a:rPr>
              <a:t>Providing stock options is associated with a reduced likelihood of attrition, as it contributes to employee satisfaction and commitment</a:t>
            </a:r>
            <a:r>
              <a:rPr lang="en-US" sz="1800" dirty="0">
                <a:latin typeface="Times New Roman" panose="02020603050405020304" pitchFamily="18" charset="0"/>
                <a:cs typeface="Times New Roman" panose="02020603050405020304" pitchFamily="18" charset="0"/>
              </a:rPr>
              <a:t>.</a:t>
            </a:r>
          </a:p>
          <a:p>
            <a:pPr rtl="0">
              <a:lnSpc>
                <a:spcPct val="110000"/>
              </a:lnSpc>
            </a:pPr>
            <a:r>
              <a:rPr lang="en-US" sz="1800" dirty="0">
                <a:solidFill>
                  <a:schemeClr val="tx1"/>
                </a:solidFill>
                <a:latin typeface="Times New Roman" panose="02020603050405020304" pitchFamily="18" charset="0"/>
                <a:cs typeface="Times New Roman" panose="02020603050405020304" pitchFamily="18" charset="0"/>
              </a:rPr>
              <a:t>These variables collectively provide insights into factors that influence whether employees stay or leave, guiding retention strategies.</a:t>
            </a:r>
          </a:p>
          <a:p>
            <a:endParaRPr lang="en-US" dirty="0"/>
          </a:p>
        </p:txBody>
      </p:sp>
      <p:sp>
        <p:nvSpPr>
          <p:cNvPr id="4" name="Rectangle: Rounded Corners 3">
            <a:extLst>
              <a:ext uri="{FF2B5EF4-FFF2-40B4-BE49-F238E27FC236}">
                <a16:creationId xmlns:a16="http://schemas.microsoft.com/office/drawing/2014/main" id="{4994ADA1-55AA-AECE-D3A5-9337BBB213C4}"/>
              </a:ext>
            </a:extLst>
          </p:cNvPr>
          <p:cNvSpPr/>
          <p:nvPr/>
        </p:nvSpPr>
        <p:spPr>
          <a:xfrm>
            <a:off x="707923" y="359586"/>
            <a:ext cx="10510683" cy="6636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lnSpcReduction="10000"/>
          </a:bodyPr>
          <a:lstStyle/>
          <a:p>
            <a:pPr algn="ctr">
              <a:lnSpc>
                <a:spcPct val="90000"/>
              </a:lnSpc>
              <a:spcBef>
                <a:spcPct val="0"/>
              </a:spcBef>
              <a:spcAft>
                <a:spcPts val="600"/>
              </a:spcAft>
            </a:pPr>
            <a:r>
              <a:rPr lang="en-US" sz="4000" b="1"/>
              <a:t>Findings</a:t>
            </a:r>
            <a:endParaRPr lang="en-US" sz="3700" dirty="0">
              <a:solidFill>
                <a:schemeClr val="bg1"/>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151395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C9ED7FB-067E-C2F8-DB86-40ADCA5053B5}"/>
              </a:ext>
            </a:extLst>
          </p:cNvPr>
          <p:cNvSpPr/>
          <p:nvPr/>
        </p:nvSpPr>
        <p:spPr>
          <a:xfrm>
            <a:off x="334298" y="500236"/>
            <a:ext cx="5547064" cy="12234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lnSpcReduction="10000"/>
          </a:bodyPr>
          <a:lstStyle/>
          <a:p>
            <a:pPr>
              <a:lnSpc>
                <a:spcPct val="90000"/>
              </a:lnSpc>
              <a:spcBef>
                <a:spcPct val="0"/>
              </a:spcBef>
              <a:spcAft>
                <a:spcPts val="600"/>
              </a:spcAft>
            </a:pPr>
            <a:r>
              <a:rPr lang="en-US" sz="3500" b="0" i="0" dirty="0">
                <a:effectLst/>
                <a:latin typeface="Times New Roman" panose="02020603050405020304" pitchFamily="18" charset="0"/>
                <a:cs typeface="Times New Roman" panose="02020603050405020304" pitchFamily="18" charset="0"/>
              </a:rPr>
              <a:t>Is one more important than the others</a:t>
            </a:r>
            <a:r>
              <a:rPr lang="en-US" sz="4000" dirty="0">
                <a:latin typeface="LatoWeb"/>
                <a:cs typeface="Times New Roman" panose="02020603050405020304" pitchFamily="18" charset="0"/>
              </a:rPr>
              <a:t>?</a:t>
            </a:r>
            <a:r>
              <a:rPr lang="en-US" sz="4000" b="0" i="0" dirty="0">
                <a:effectLst/>
                <a:latin typeface="LatoWeb"/>
              </a:rPr>
              <a:t> </a:t>
            </a:r>
            <a:endParaRPr lang="en-US" sz="3700" dirty="0">
              <a:solidFill>
                <a:schemeClr val="bg1"/>
              </a:solidFill>
              <a:latin typeface="Times New Roman" panose="02020603050405020304" pitchFamily="18" charset="0"/>
              <a:ea typeface="+mj-ea"/>
              <a:cs typeface="Times New Roman" panose="02020603050405020304" pitchFamily="18" charset="0"/>
            </a:endParaRPr>
          </a:p>
        </p:txBody>
      </p:sp>
      <p:pic>
        <p:nvPicPr>
          <p:cNvPr id="5" name="Picture 2" descr="A screenshot of a computer&#10;&#10;Description automatically generated">
            <a:extLst>
              <a:ext uri="{FF2B5EF4-FFF2-40B4-BE49-F238E27FC236}">
                <a16:creationId xmlns:a16="http://schemas.microsoft.com/office/drawing/2014/main" id="{FA158B29-F032-1468-517E-2DEBA44A794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90055" y="500235"/>
            <a:ext cx="6103622" cy="586123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A9143E43-599F-BF2F-5404-9F9A79654A91}"/>
              </a:ext>
            </a:extLst>
          </p:cNvPr>
          <p:cNvSpPr>
            <a:spLocks noGrp="1"/>
          </p:cNvSpPr>
          <p:nvPr>
            <p:ph idx="1"/>
          </p:nvPr>
        </p:nvSpPr>
        <p:spPr>
          <a:xfrm>
            <a:off x="548910" y="2005607"/>
            <a:ext cx="4927658" cy="3746263"/>
          </a:xfrm>
        </p:spPr>
        <p:txBody>
          <a:bodyPr anchor="t">
            <a:normAutofit/>
          </a:bodyPr>
          <a:lstStyle/>
          <a:p>
            <a:pPr rtl="0"/>
            <a:r>
              <a:rPr lang="en-US" sz="1800" b="1" dirty="0" err="1">
                <a:latin typeface="Times New Roman" panose="02020603050405020304" pitchFamily="18" charset="0"/>
                <a:cs typeface="Times New Roman" panose="02020603050405020304" pitchFamily="18" charset="0"/>
              </a:rPr>
              <a:t>OverTime</a:t>
            </a:r>
            <a:r>
              <a:rPr lang="en-US" sz="1800" dirty="0">
                <a:latin typeface="Times New Roman" panose="02020603050405020304" pitchFamily="18" charset="0"/>
                <a:cs typeface="Times New Roman" panose="02020603050405020304" pitchFamily="18" charset="0"/>
              </a:rPr>
              <a:t> is the most important predictor of employee attrition, as the decision tree splits at the root node based on overtime indicating  that the employee who work more hours is likely to leave the organization.</a:t>
            </a:r>
          </a:p>
          <a:p>
            <a:pPr rtl="0"/>
            <a:r>
              <a:rPr lang="en-US" sz="1800" dirty="0">
                <a:latin typeface="Times New Roman" panose="02020603050405020304" pitchFamily="18" charset="0"/>
                <a:cs typeface="Times New Roman" panose="02020603050405020304" pitchFamily="18" charset="0"/>
              </a:rPr>
              <a:t>From the model output  predictor,  </a:t>
            </a:r>
            <a:r>
              <a:rPr lang="en-US" sz="1800" b="1" dirty="0">
                <a:latin typeface="Times New Roman" panose="02020603050405020304" pitchFamily="18" charset="0"/>
                <a:cs typeface="Times New Roman" panose="02020603050405020304" pitchFamily="18" charset="0"/>
              </a:rPr>
              <a:t>Total Working Years</a:t>
            </a:r>
            <a:r>
              <a:rPr lang="en-US" sz="1800" dirty="0">
                <a:latin typeface="Times New Roman" panose="02020603050405020304" pitchFamily="18" charset="0"/>
                <a:cs typeface="Times New Roman" panose="02020603050405020304" pitchFamily="18" charset="0"/>
              </a:rPr>
              <a:t>, comes as second most important followed by </a:t>
            </a:r>
            <a:r>
              <a:rPr lang="en-US" sz="1800" b="1" dirty="0">
                <a:latin typeface="Times New Roman" panose="02020603050405020304" pitchFamily="18" charset="0"/>
                <a:cs typeface="Times New Roman" panose="02020603050405020304" pitchFamily="18" charset="0"/>
              </a:rPr>
              <a:t>monthly income and Stock option levels  </a:t>
            </a:r>
          </a:p>
          <a:p>
            <a:endParaRPr lang="en-US" sz="2000" dirty="0"/>
          </a:p>
        </p:txBody>
      </p:sp>
    </p:spTree>
    <p:extLst>
      <p:ext uri="{BB962C8B-B14F-4D97-AF65-F5344CB8AC3E}">
        <p14:creationId xmlns:p14="http://schemas.microsoft.com/office/powerpoint/2010/main" val="1670822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A screenshot of a computer&#10;&#10;Description automatically generated">
            <a:extLst>
              <a:ext uri="{FF2B5EF4-FFF2-40B4-BE49-F238E27FC236}">
                <a16:creationId xmlns:a16="http://schemas.microsoft.com/office/drawing/2014/main" id="{8AD97471-1082-4A15-813E-053313F2902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98735" y="102436"/>
            <a:ext cx="6292645" cy="31218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A screenshot of a computer&#10;&#10;Description automatically generated">
            <a:extLst>
              <a:ext uri="{FF2B5EF4-FFF2-40B4-BE49-F238E27FC236}">
                <a16:creationId xmlns:a16="http://schemas.microsoft.com/office/drawing/2014/main" id="{93457F0E-D422-5753-A534-FF4CF5B6F71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80919" y="3338685"/>
            <a:ext cx="6276784" cy="31850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B379B07-4834-C10D-0698-9A0C7F93D3E9}"/>
              </a:ext>
            </a:extLst>
          </p:cNvPr>
          <p:cNvSpPr txBox="1"/>
          <p:nvPr/>
        </p:nvSpPr>
        <p:spPr>
          <a:xfrm>
            <a:off x="462117" y="1423593"/>
            <a:ext cx="4199211" cy="2308324"/>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We conducted a clustering analysis to better understand the data and to identify underlying relationships or patterns among groups of variables. </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This approach helps </a:t>
            </a:r>
            <a:r>
              <a:rPr lang="en-US" sz="1800" b="1" dirty="0">
                <a:latin typeface="Times New Roman" panose="02020603050405020304" pitchFamily="18" charset="0"/>
                <a:cs typeface="Times New Roman" panose="02020603050405020304" pitchFamily="18" charset="0"/>
              </a:rPr>
              <a:t>reveal how different features interact </a:t>
            </a:r>
            <a:r>
              <a:rPr lang="en-US" sz="1800" dirty="0">
                <a:latin typeface="Times New Roman" panose="02020603050405020304" pitchFamily="18" charset="0"/>
                <a:cs typeface="Times New Roman" panose="02020603050405020304" pitchFamily="18" charset="0"/>
              </a:rPr>
              <a:t>and can highlight meaningful segments within the dataset.</a:t>
            </a:r>
          </a:p>
        </p:txBody>
      </p:sp>
      <p:sp>
        <p:nvSpPr>
          <p:cNvPr id="8" name="Rectangle: Rounded Corners 7">
            <a:extLst>
              <a:ext uri="{FF2B5EF4-FFF2-40B4-BE49-F238E27FC236}">
                <a16:creationId xmlns:a16="http://schemas.microsoft.com/office/drawing/2014/main" id="{2C0773EB-60B0-DA21-ACFD-AB862BABD760}"/>
              </a:ext>
            </a:extLst>
          </p:cNvPr>
          <p:cNvSpPr/>
          <p:nvPr/>
        </p:nvSpPr>
        <p:spPr>
          <a:xfrm>
            <a:off x="300620" y="491613"/>
            <a:ext cx="4679519" cy="6137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b">
            <a:normAutofit fontScale="92500"/>
          </a:bodyPr>
          <a:lstStyle/>
          <a:p>
            <a:pPr>
              <a:lnSpc>
                <a:spcPct val="90000"/>
              </a:lnSpc>
              <a:spcBef>
                <a:spcPct val="0"/>
              </a:spcBef>
              <a:spcAft>
                <a:spcPts val="600"/>
              </a:spcAft>
            </a:pPr>
            <a:r>
              <a:rPr lang="en-US" sz="3400" dirty="0">
                <a:solidFill>
                  <a:schemeClr val="bg1"/>
                </a:solidFill>
                <a:latin typeface="Times New Roman" panose="02020603050405020304" pitchFamily="18" charset="0"/>
                <a:ea typeface="+mj-ea"/>
                <a:cs typeface="Times New Roman" panose="02020603050405020304" pitchFamily="18" charset="0"/>
              </a:rPr>
              <a:t>Model 4: Cluster Analysis</a:t>
            </a:r>
          </a:p>
        </p:txBody>
      </p:sp>
      <p:pic>
        <p:nvPicPr>
          <p:cNvPr id="3074" name="Picture 2">
            <a:extLst>
              <a:ext uri="{FF2B5EF4-FFF2-40B4-BE49-F238E27FC236}">
                <a16:creationId xmlns:a16="http://schemas.microsoft.com/office/drawing/2014/main" id="{F2C51700-723B-B6CB-8135-813AB563B0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822" y="4050142"/>
            <a:ext cx="4784240" cy="2591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834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AECB1B-935B-A67F-BA4F-A89BA57ECB8D}"/>
              </a:ext>
            </a:extLst>
          </p:cNvPr>
          <p:cNvSpPr>
            <a:spLocks noGrp="1"/>
          </p:cNvSpPr>
          <p:nvPr>
            <p:ph idx="1"/>
          </p:nvPr>
        </p:nvSpPr>
        <p:spPr>
          <a:xfrm>
            <a:off x="503904" y="779206"/>
            <a:ext cx="11068664" cy="5299587"/>
          </a:xfrm>
        </p:spPr>
        <p:txBody>
          <a:bodyPr>
            <a:normAutofit fontScale="85000" lnSpcReduction="10000"/>
          </a:bodyPr>
          <a:lstStyle/>
          <a:p>
            <a:pPr marL="0" indent="0" fontAlgn="base">
              <a:lnSpc>
                <a:spcPct val="80000"/>
              </a:lnSpc>
              <a:buNone/>
            </a:pPr>
            <a:endParaRPr lang="en-US" altLang="en-US" sz="2000" b="1" dirty="0">
              <a:latin typeface="Times New Roman" panose="02020603050405020304" pitchFamily="18" charset="0"/>
              <a:cs typeface="Times New Roman" panose="02020603050405020304" pitchFamily="18" charset="0"/>
            </a:endParaRPr>
          </a:p>
          <a:p>
            <a:pPr marL="0" indent="0" fontAlgn="base">
              <a:lnSpc>
                <a:spcPct val="80000"/>
              </a:lnSpc>
              <a:buNone/>
            </a:pPr>
            <a:r>
              <a:rPr lang="en-US" altLang="en-US" sz="2000" b="1" dirty="0">
                <a:latin typeface="Times New Roman" panose="02020603050405020304" pitchFamily="18" charset="0"/>
                <a:cs typeface="Times New Roman" panose="02020603050405020304" pitchFamily="18" charset="0"/>
              </a:rPr>
              <a:t>What did the model tell you?</a:t>
            </a:r>
          </a:p>
          <a:p>
            <a:pPr fontAlgn="base">
              <a:lnSpc>
                <a:spcPct val="120000"/>
              </a:lnSpc>
            </a:pPr>
            <a:r>
              <a:rPr lang="en-US" sz="2000" dirty="0">
                <a:latin typeface="Times New Roman" panose="02020603050405020304" pitchFamily="18" charset="0"/>
                <a:cs typeface="Times New Roman" panose="02020603050405020304" pitchFamily="18" charset="0"/>
              </a:rPr>
              <a:t>The cluster analysis revealed two distinct employee segments. Segment 1, “Early Career High Potentials,” includes employees with fewer years at the company who may feel less established. </a:t>
            </a:r>
          </a:p>
          <a:p>
            <a:pPr fontAlgn="base">
              <a:lnSpc>
                <a:spcPct val="120000"/>
              </a:lnSpc>
            </a:pPr>
            <a:r>
              <a:rPr lang="en-US" sz="2000" dirty="0">
                <a:latin typeface="Times New Roman" panose="02020603050405020304" pitchFamily="18" charset="0"/>
                <a:cs typeface="Times New Roman" panose="02020603050405020304" pitchFamily="18" charset="0"/>
              </a:rPr>
              <a:t>Key factors like job level, monthly income, and career growth suggest these individuals could be more prone to attrition if they perceive limited advancement opportunities or inadequate compensation. </a:t>
            </a:r>
          </a:p>
          <a:p>
            <a:pPr fontAlgn="base">
              <a:lnSpc>
                <a:spcPct val="120000"/>
              </a:lnSpc>
            </a:pPr>
            <a:r>
              <a:rPr lang="en-US" sz="2000" dirty="0">
                <a:latin typeface="Times New Roman" panose="02020603050405020304" pitchFamily="18" charset="0"/>
                <a:cs typeface="Times New Roman" panose="02020603050405020304" pitchFamily="18" charset="0"/>
              </a:rPr>
              <a:t>Segment 2, “Steady Performers,” consists of more tenured and stable employees, generally associated with lower attrition rates. However, factors such as a lack of recent promotions or dissatisfaction with income could still motivate some to leave. These insights highlight diverse drivers of employee retention across segments.</a:t>
            </a:r>
          </a:p>
          <a:p>
            <a:pPr marL="0" indent="0" fontAlgn="base">
              <a:lnSpc>
                <a:spcPct val="120000"/>
              </a:lnSpc>
              <a:buNone/>
            </a:pPr>
            <a:endParaRPr lang="en-US" altLang="en-US" sz="2000" dirty="0">
              <a:latin typeface="Times New Roman" panose="02020603050405020304" pitchFamily="18" charset="0"/>
              <a:cs typeface="Times New Roman" panose="02020603050405020304" pitchFamily="18" charset="0"/>
            </a:endParaRPr>
          </a:p>
          <a:p>
            <a:pPr marL="0" indent="0" fontAlgn="base">
              <a:lnSpc>
                <a:spcPct val="80000"/>
              </a:lnSpc>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Which variables are important?</a:t>
            </a:r>
          </a:p>
          <a:p>
            <a:pPr fontAlgn="base">
              <a:lnSpc>
                <a:spcPct val="110000"/>
              </a:lnSpc>
            </a:pPr>
            <a:r>
              <a:rPr lang="en-US" sz="2000" dirty="0">
                <a:latin typeface="Times New Roman" panose="02020603050405020304" pitchFamily="18" charset="0"/>
                <a:cs typeface="Times New Roman" panose="02020603050405020304" pitchFamily="18" charset="0"/>
              </a:rPr>
              <a:t>The model identified several important variables, with Monthly Income emerging as the most critical factor influencing clustering. </a:t>
            </a:r>
          </a:p>
          <a:p>
            <a:pPr fontAlgn="base">
              <a:lnSpc>
                <a:spcPct val="110000"/>
              </a:lnSpc>
            </a:pPr>
            <a:r>
              <a:rPr lang="en-US" sz="2000" dirty="0">
                <a:latin typeface="Times New Roman" panose="02020603050405020304" pitchFamily="18" charset="0"/>
                <a:cs typeface="Times New Roman" panose="02020603050405020304" pitchFamily="18" charset="0"/>
              </a:rPr>
              <a:t>Other highly important variables include Years at Company, Total Working Years, Job Role, and Job Level. </a:t>
            </a:r>
          </a:p>
          <a:p>
            <a:pPr fontAlgn="base">
              <a:lnSpc>
                <a:spcPct val="110000"/>
              </a:lnSpc>
            </a:pPr>
            <a:r>
              <a:rPr lang="en-US" sz="2000" dirty="0">
                <a:latin typeface="Times New Roman" panose="02020603050405020304" pitchFamily="18" charset="0"/>
                <a:cs typeface="Times New Roman" panose="02020603050405020304" pitchFamily="18" charset="0"/>
              </a:rPr>
              <a:t>These variables suggest strong influence patterns that impact how data points are grouped.</a:t>
            </a:r>
            <a:endParaRPr lang="en-US" sz="2000" b="1" dirty="0">
              <a:latin typeface="Times New Roman" panose="02020603050405020304" pitchFamily="18" charset="0"/>
              <a:cs typeface="Times New Roman" panose="02020603050405020304" pitchFamily="18" charset="0"/>
            </a:endParaRPr>
          </a:p>
          <a:p>
            <a:endParaRPr lang="en-US" dirty="0"/>
          </a:p>
        </p:txBody>
      </p:sp>
      <p:sp>
        <p:nvSpPr>
          <p:cNvPr id="4" name="Title 3">
            <a:extLst>
              <a:ext uri="{FF2B5EF4-FFF2-40B4-BE49-F238E27FC236}">
                <a16:creationId xmlns:a16="http://schemas.microsoft.com/office/drawing/2014/main" id="{D83BEC99-1605-3531-3AD6-4ADD7B5D7BCA}"/>
              </a:ext>
            </a:extLst>
          </p:cNvPr>
          <p:cNvSpPr>
            <a:spLocks noGrp="1"/>
          </p:cNvSpPr>
          <p:nvPr>
            <p:ph type="title"/>
          </p:nvPr>
        </p:nvSpPr>
        <p:spPr>
          <a:xfrm>
            <a:off x="403122" y="226142"/>
            <a:ext cx="10894142" cy="6869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fontScale="90000"/>
          </a:bodyPr>
          <a:lstStyle/>
          <a:p>
            <a:pPr algn="ctr">
              <a:lnSpc>
                <a:spcPct val="90000"/>
              </a:lnSpc>
              <a:spcBef>
                <a:spcPct val="0"/>
              </a:spcBef>
              <a:spcAft>
                <a:spcPts val="600"/>
              </a:spcAft>
            </a:pPr>
            <a:r>
              <a:rPr lang="en-US" sz="4000" b="1" dirty="0"/>
              <a:t>Findings</a:t>
            </a:r>
            <a:endParaRPr lang="en-US" sz="3700" dirty="0">
              <a:solidFill>
                <a:schemeClr val="bg1"/>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870069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3E95AE-CA88-1E5D-F9F8-576B95DC1393}"/>
              </a:ext>
            </a:extLst>
          </p:cNvPr>
          <p:cNvSpPr>
            <a:spLocks noGrp="1"/>
          </p:cNvSpPr>
          <p:nvPr>
            <p:ph idx="1"/>
          </p:nvPr>
        </p:nvSpPr>
        <p:spPr>
          <a:xfrm>
            <a:off x="405581" y="865239"/>
            <a:ext cx="11049000" cy="5272395"/>
          </a:xfrm>
        </p:spPr>
        <p:txBody>
          <a:bodyPr>
            <a:normAutofit fontScale="62500" lnSpcReduction="20000"/>
          </a:bodyPr>
          <a:lstStyle/>
          <a:p>
            <a:pPr marL="0" indent="0" fontAlgn="base">
              <a:lnSpc>
                <a:spcPct val="80000"/>
              </a:lnSpc>
              <a:buNone/>
            </a:pPr>
            <a:endParaRPr lang="en-US" sz="2800" b="1" dirty="0">
              <a:latin typeface="Times New Roman" panose="02020603050405020304" pitchFamily="18" charset="0"/>
              <a:cs typeface="Times New Roman" panose="02020603050405020304" pitchFamily="18" charset="0"/>
            </a:endParaRPr>
          </a:p>
          <a:p>
            <a:pPr marL="0" indent="0" fontAlgn="base">
              <a:lnSpc>
                <a:spcPct val="80000"/>
              </a:lnSpc>
              <a:buNone/>
            </a:pPr>
            <a:r>
              <a:rPr lang="en-US" sz="2800" b="1" dirty="0">
                <a:latin typeface="Times New Roman" panose="02020603050405020304" pitchFamily="18" charset="0"/>
                <a:cs typeface="Times New Roman" panose="02020603050405020304" pitchFamily="18" charset="0"/>
              </a:rPr>
              <a:t>How do they influence your dependent variable(s) of interest?</a:t>
            </a:r>
          </a:p>
          <a:p>
            <a:pPr rtl="0">
              <a:lnSpc>
                <a:spcPct val="12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Monthly Income : is the most significant determinant, implying that clusters may be distinguished based on income levels. Higher or lower income brackets might form distinct groups.</a:t>
            </a:r>
          </a:p>
          <a:p>
            <a:pPr rtl="0">
              <a:lnSpc>
                <a:spcPct val="12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Years at Company ,Total Working Years  also play a crucial role, suggesting that tenure and experience are major factors influencing how individuals are clustered. This indicates that career duration can affect the cluster formation.</a:t>
            </a:r>
          </a:p>
          <a:p>
            <a:pPr rtl="0">
              <a:lnSpc>
                <a:spcPct val="120000"/>
              </a:lnSpc>
              <a:buFont typeface="Arial" panose="020B0604020202020204" pitchFamily="34" charset="0"/>
              <a:buChar char="•"/>
            </a:pPr>
            <a:r>
              <a:rPr lang="en-US" sz="2900" dirty="0">
                <a:latin typeface="Times New Roman" panose="02020603050405020304" pitchFamily="18" charset="0"/>
                <a:cs typeface="Times New Roman" panose="02020603050405020304" pitchFamily="18" charset="0"/>
              </a:rPr>
              <a:t>Job Role and Job Level  influence clustering, indicating that occupation type and hierarchical level are important in distinguishing groups.</a:t>
            </a:r>
          </a:p>
          <a:p>
            <a:pPr fontAlgn="base">
              <a:lnSpc>
                <a:spcPct val="140000"/>
              </a:lnSpc>
            </a:pPr>
            <a:r>
              <a:rPr lang="en-US" sz="2900" dirty="0">
                <a:latin typeface="Times New Roman" panose="02020603050405020304" pitchFamily="18" charset="0"/>
                <a:cs typeface="Times New Roman" panose="02020603050405020304" pitchFamily="18" charset="0"/>
              </a:rPr>
              <a:t>Age influences clustering, which could indicate generational differences or stages in career progression.</a:t>
            </a:r>
          </a:p>
          <a:p>
            <a:pPr marL="0" indent="0" fontAlgn="base">
              <a:lnSpc>
                <a:spcPct val="140000"/>
              </a:lnSpc>
              <a:buNone/>
            </a:pPr>
            <a:endParaRPr lang="en-US" altLang="en-US" sz="2900" dirty="0">
              <a:latin typeface="Times New Roman" panose="02020603050405020304" pitchFamily="18" charset="0"/>
              <a:cs typeface="Times New Roman" panose="02020603050405020304" pitchFamily="18" charset="0"/>
            </a:endParaRPr>
          </a:p>
          <a:p>
            <a:pPr marL="0" indent="0" fontAlgn="base">
              <a:lnSpc>
                <a:spcPct val="100000"/>
              </a:lnSpc>
              <a:buNone/>
            </a:pPr>
            <a:r>
              <a:rPr lang="en-US" sz="2900" b="1" dirty="0">
                <a:latin typeface="Times New Roman" panose="02020603050405020304" pitchFamily="18" charset="0"/>
                <a:cs typeface="Times New Roman" panose="02020603050405020304" pitchFamily="18" charset="0"/>
              </a:rPr>
              <a:t>Is one more important than the others? </a:t>
            </a:r>
          </a:p>
          <a:p>
            <a:pPr fontAlgn="base">
              <a:lnSpc>
                <a:spcPct val="120000"/>
              </a:lnSpc>
            </a:pPr>
            <a:r>
              <a:rPr lang="en-US" sz="2900" dirty="0">
                <a:latin typeface="Times New Roman" panose="02020603050405020304" pitchFamily="18" charset="0"/>
                <a:cs typeface="Times New Roman" panose="02020603050405020304" pitchFamily="18" charset="0"/>
              </a:rPr>
              <a:t>While Monthly Income is the most influential variable, Years at Company and Total Working Years are also highly significant, though slightly less impactful. </a:t>
            </a:r>
          </a:p>
          <a:p>
            <a:pPr fontAlgn="base">
              <a:lnSpc>
                <a:spcPct val="120000"/>
              </a:lnSpc>
            </a:pPr>
            <a:r>
              <a:rPr lang="en-US" sz="2900" dirty="0">
                <a:latin typeface="Times New Roman" panose="02020603050405020304" pitchFamily="18" charset="0"/>
                <a:cs typeface="Times New Roman" panose="02020603050405020304" pitchFamily="18" charset="0"/>
              </a:rPr>
              <a:t>Variables like Job Role and Job Level remain crucial but are less important than income and experience metrics</a:t>
            </a:r>
          </a:p>
        </p:txBody>
      </p:sp>
      <p:sp>
        <p:nvSpPr>
          <p:cNvPr id="5" name="Title 3">
            <a:extLst>
              <a:ext uri="{FF2B5EF4-FFF2-40B4-BE49-F238E27FC236}">
                <a16:creationId xmlns:a16="http://schemas.microsoft.com/office/drawing/2014/main" id="{3367473C-D157-38AC-09FE-F691F9DDD305}"/>
              </a:ext>
            </a:extLst>
          </p:cNvPr>
          <p:cNvSpPr>
            <a:spLocks noGrp="1"/>
          </p:cNvSpPr>
          <p:nvPr>
            <p:ph type="title"/>
          </p:nvPr>
        </p:nvSpPr>
        <p:spPr>
          <a:xfrm>
            <a:off x="405581" y="178311"/>
            <a:ext cx="11127658" cy="6869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fontScale="90000"/>
          </a:bodyPr>
          <a:lstStyle/>
          <a:p>
            <a:pPr algn="ctr">
              <a:lnSpc>
                <a:spcPct val="90000"/>
              </a:lnSpc>
              <a:spcBef>
                <a:spcPct val="0"/>
              </a:spcBef>
              <a:spcAft>
                <a:spcPts val="600"/>
              </a:spcAft>
            </a:pPr>
            <a:r>
              <a:rPr lang="en-US" sz="4000" b="1"/>
              <a:t>Findings</a:t>
            </a:r>
            <a:endParaRPr lang="en-US" sz="3700" dirty="0">
              <a:solidFill>
                <a:schemeClr val="bg1"/>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280191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DB60271-CC36-038E-7174-CCC14F968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05D6332D-08D9-068A-5047-8BBDEE5823F6}"/>
              </a:ext>
            </a:extLst>
          </p:cNvPr>
          <p:cNvSpPr/>
          <p:nvPr/>
        </p:nvSpPr>
        <p:spPr>
          <a:xfrm>
            <a:off x="472880" y="309602"/>
            <a:ext cx="11296333" cy="8660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4000" kern="1200" dirty="0">
                <a:solidFill>
                  <a:schemeClr val="bg1"/>
                </a:solidFill>
                <a:latin typeface="Times New Roman" panose="02020603050405020304" pitchFamily="18" charset="0"/>
                <a:ea typeface="+mj-ea"/>
                <a:cs typeface="Times New Roman" panose="02020603050405020304" pitchFamily="18" charset="0"/>
              </a:rPr>
              <a:t>Summary of contributions</a:t>
            </a:r>
          </a:p>
        </p:txBody>
      </p:sp>
      <p:graphicFrame>
        <p:nvGraphicFramePr>
          <p:cNvPr id="4" name="Content Placeholder 5">
            <a:extLst>
              <a:ext uri="{FF2B5EF4-FFF2-40B4-BE49-F238E27FC236}">
                <a16:creationId xmlns:a16="http://schemas.microsoft.com/office/drawing/2014/main" id="{5E02A78C-F61D-107F-2DD4-F81561E18F64}"/>
              </a:ext>
            </a:extLst>
          </p:cNvPr>
          <p:cNvGraphicFramePr>
            <a:graphicFrameLocks/>
          </p:cNvGraphicFramePr>
          <p:nvPr>
            <p:extLst>
              <p:ext uri="{D42A27DB-BD31-4B8C-83A1-F6EECF244321}">
                <p14:modId xmlns:p14="http://schemas.microsoft.com/office/powerpoint/2010/main" val="4244776878"/>
              </p:ext>
            </p:extLst>
          </p:nvPr>
        </p:nvGraphicFramePr>
        <p:xfrm>
          <a:off x="472880" y="1264130"/>
          <a:ext cx="11217675" cy="5600742"/>
        </p:xfrm>
        <a:graphic>
          <a:graphicData uri="http://schemas.openxmlformats.org/drawingml/2006/table">
            <a:tbl>
              <a:tblPr firstRow="1" bandRow="1">
                <a:noFill/>
                <a:tableStyleId>{5C22544A-7EE6-4342-B048-85BDC9FD1C3A}</a:tableStyleId>
              </a:tblPr>
              <a:tblGrid>
                <a:gridCol w="3667556">
                  <a:extLst>
                    <a:ext uri="{9D8B030D-6E8A-4147-A177-3AD203B41FA5}">
                      <a16:colId xmlns:a16="http://schemas.microsoft.com/office/drawing/2014/main" val="1421594738"/>
                    </a:ext>
                  </a:extLst>
                </a:gridCol>
                <a:gridCol w="7550119">
                  <a:extLst>
                    <a:ext uri="{9D8B030D-6E8A-4147-A177-3AD203B41FA5}">
                      <a16:colId xmlns:a16="http://schemas.microsoft.com/office/drawing/2014/main" val="3835894240"/>
                    </a:ext>
                  </a:extLst>
                </a:gridCol>
              </a:tblGrid>
              <a:tr h="409404">
                <a:tc>
                  <a:txBody>
                    <a:bodyPr/>
                    <a:lstStyle/>
                    <a:p>
                      <a:pPr algn="ctr"/>
                      <a:r>
                        <a:rPr lang="en-US" sz="1400" b="1" cap="none" spc="0" dirty="0">
                          <a:solidFill>
                            <a:schemeClr val="tx1"/>
                          </a:solidFill>
                          <a:latin typeface="Times New Roman" panose="02020603050405020304" pitchFamily="18" charset="0"/>
                          <a:cs typeface="Times New Roman" panose="02020603050405020304" pitchFamily="18" charset="0"/>
                        </a:rPr>
                        <a:t>Team Member</a:t>
                      </a:r>
                    </a:p>
                  </a:txBody>
                  <a:tcPr marL="0" marR="63245" marT="25298" marB="189735">
                    <a:lnL w="12700" cmpd="sng">
                      <a:noFill/>
                    </a:lnL>
                    <a:lnR w="12700" cmpd="sng">
                      <a:noFill/>
                    </a:lnR>
                    <a:lnT w="28575" cap="flat" cmpd="sng" algn="ctr">
                      <a:solidFill>
                        <a:schemeClr val="tx1"/>
                      </a:solidFill>
                      <a:prstDash val="solid"/>
                    </a:lnT>
                    <a:lnB w="38100" cmpd="sng">
                      <a:noFill/>
                    </a:lnB>
                    <a:noFill/>
                  </a:tcPr>
                </a:tc>
                <a:tc>
                  <a:txBody>
                    <a:bodyPr/>
                    <a:lstStyle/>
                    <a:p>
                      <a:pPr algn="ctr"/>
                      <a:r>
                        <a:rPr lang="en-US" sz="1400" b="1" cap="none" spc="0" dirty="0">
                          <a:solidFill>
                            <a:schemeClr val="tx1"/>
                          </a:solidFill>
                          <a:latin typeface="Times New Roman" panose="02020603050405020304" pitchFamily="18" charset="0"/>
                          <a:cs typeface="Times New Roman" panose="02020603050405020304" pitchFamily="18" charset="0"/>
                        </a:rPr>
                        <a:t>Contribution</a:t>
                      </a:r>
                    </a:p>
                  </a:txBody>
                  <a:tcPr marL="0" marR="63245" marT="25298" marB="189735">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910389184"/>
                  </a:ext>
                </a:extLst>
              </a:tr>
              <a:tr h="1021112">
                <a:tc>
                  <a:txBody>
                    <a:bodyPr/>
                    <a:lstStyle/>
                    <a:p>
                      <a:pPr lvl="0" algn="l"/>
                      <a:r>
                        <a:rPr lang="en-US" sz="1400" cap="none" spc="0" dirty="0">
                          <a:solidFill>
                            <a:schemeClr val="tx1"/>
                          </a:solidFill>
                          <a:latin typeface="Times New Roman" panose="02020603050405020304" pitchFamily="18" charset="0"/>
                          <a:cs typeface="Times New Roman" panose="02020603050405020304" pitchFamily="18" charset="0"/>
                        </a:rPr>
                        <a:t>Anantha Lakshmi </a:t>
                      </a:r>
                      <a:r>
                        <a:rPr lang="en-US" sz="1400" cap="none" spc="0" dirty="0" err="1">
                          <a:solidFill>
                            <a:schemeClr val="tx1"/>
                          </a:solidFill>
                          <a:latin typeface="Times New Roman" panose="02020603050405020304" pitchFamily="18" charset="0"/>
                          <a:cs typeface="Times New Roman" panose="02020603050405020304" pitchFamily="18" charset="0"/>
                        </a:rPr>
                        <a:t>Dasari</a:t>
                      </a:r>
                      <a:r>
                        <a:rPr lang="en-US" sz="1400" cap="none" spc="0" dirty="0">
                          <a:solidFill>
                            <a:schemeClr val="tx1"/>
                          </a:solidFill>
                          <a:latin typeface="Times New Roman" panose="02020603050405020304" pitchFamily="18" charset="0"/>
                          <a:cs typeface="Times New Roman" panose="02020603050405020304" pitchFamily="18" charset="0"/>
                        </a:rPr>
                        <a:t>(11643644)</a:t>
                      </a:r>
                    </a:p>
                  </a:txBody>
                  <a:tcPr marL="0" marR="63245" marT="25298" marB="189735">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marL="285750" lvl="0" indent="-285750" algn="l">
                        <a:buFontTx/>
                        <a:buChar char="-"/>
                      </a:pPr>
                      <a:r>
                        <a:rPr lang="en-US" sz="1400" cap="none" spc="0" dirty="0">
                          <a:solidFill>
                            <a:schemeClr val="tx1"/>
                          </a:solidFill>
                          <a:latin typeface="Times New Roman" panose="02020603050405020304" pitchFamily="18" charset="0"/>
                          <a:cs typeface="Times New Roman" panose="02020603050405020304" pitchFamily="18" charset="0"/>
                        </a:rPr>
                        <a:t>Implemented the model using software</a:t>
                      </a:r>
                    </a:p>
                    <a:p>
                      <a:pPr marL="285750" lvl="0" indent="-285750" algn="l">
                        <a:buFontTx/>
                        <a:buChar char="-"/>
                      </a:pPr>
                      <a:r>
                        <a:rPr lang="en-US" sz="1400" dirty="0">
                          <a:latin typeface="Times New Roman" panose="02020603050405020304" pitchFamily="18" charset="0"/>
                          <a:cs typeface="Times New Roman" panose="02020603050405020304" pitchFamily="18" charset="0"/>
                        </a:rPr>
                        <a:t>Built and trained models to predict which factors increase the likelihood of attrition. </a:t>
                      </a:r>
                    </a:p>
                    <a:p>
                      <a:pPr marL="285750" lvl="0" indent="-285750" algn="l">
                        <a:buFontTx/>
                        <a:buChar char="-"/>
                      </a:pPr>
                      <a:r>
                        <a:rPr lang="en-US" sz="1400" dirty="0">
                          <a:latin typeface="Times New Roman" panose="02020603050405020304" pitchFamily="18" charset="0"/>
                          <a:cs typeface="Times New Roman" panose="02020603050405020304" pitchFamily="18" charset="0"/>
                        </a:rPr>
                        <a:t>Evaluated model performance to ensure reliable predictions.</a:t>
                      </a:r>
                    </a:p>
                    <a:p>
                      <a:pPr marL="285750" lvl="0" indent="-285750" algn="l">
                        <a:buFontTx/>
                        <a:buChar char="-"/>
                      </a:pPr>
                      <a:r>
                        <a:rPr lang="en-US" sz="1400" cap="none" spc="0" dirty="0">
                          <a:solidFill>
                            <a:schemeClr val="tx1"/>
                          </a:solidFill>
                          <a:latin typeface="Times New Roman" panose="02020603050405020304" pitchFamily="18" charset="0"/>
                          <a:cs typeface="Times New Roman" panose="02020603050405020304" pitchFamily="18" charset="0"/>
                        </a:rPr>
                        <a:t>Compiled the final report</a:t>
                      </a:r>
                    </a:p>
                  </a:txBody>
                  <a:tcPr marL="0" marR="63245" marT="25298" marB="189735">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2932691023"/>
                  </a:ext>
                </a:extLst>
              </a:tr>
              <a:tr h="1021112">
                <a:tc>
                  <a:txBody>
                    <a:bodyPr/>
                    <a:lstStyle/>
                    <a:p>
                      <a:pPr algn="l"/>
                      <a:r>
                        <a:rPr lang="en-US" sz="1400" cap="none" spc="0" dirty="0" err="1">
                          <a:solidFill>
                            <a:schemeClr val="tx1"/>
                          </a:solidFill>
                          <a:latin typeface="Times New Roman" panose="02020603050405020304" pitchFamily="18" charset="0"/>
                          <a:cs typeface="Times New Roman" panose="02020603050405020304" pitchFamily="18" charset="0"/>
                        </a:rPr>
                        <a:t>Harishwar</a:t>
                      </a:r>
                      <a:r>
                        <a:rPr lang="en-US" sz="1400" cap="none" spc="0" dirty="0">
                          <a:solidFill>
                            <a:schemeClr val="tx1"/>
                          </a:solidFill>
                          <a:latin typeface="Times New Roman" panose="02020603050405020304" pitchFamily="18" charset="0"/>
                          <a:cs typeface="Times New Roman" panose="02020603050405020304" pitchFamily="18" charset="0"/>
                        </a:rPr>
                        <a:t> Reddy </a:t>
                      </a:r>
                      <a:r>
                        <a:rPr lang="en-US" sz="1400" cap="none" spc="0" dirty="0" err="1">
                          <a:solidFill>
                            <a:schemeClr val="tx1"/>
                          </a:solidFill>
                          <a:latin typeface="Times New Roman" panose="02020603050405020304" pitchFamily="18" charset="0"/>
                          <a:cs typeface="Times New Roman" panose="02020603050405020304" pitchFamily="18" charset="0"/>
                        </a:rPr>
                        <a:t>Pasupu</a:t>
                      </a:r>
                      <a:r>
                        <a:rPr lang="en-US" sz="1400" cap="none" spc="0" dirty="0">
                          <a:solidFill>
                            <a:schemeClr val="tx1"/>
                          </a:solidFill>
                          <a:latin typeface="Times New Roman" panose="02020603050405020304" pitchFamily="18" charset="0"/>
                          <a:cs typeface="Times New Roman" panose="02020603050405020304" pitchFamily="18" charset="0"/>
                        </a:rPr>
                        <a:t>(11773776)</a:t>
                      </a:r>
                    </a:p>
                  </a:txBody>
                  <a:tcPr marL="0" marR="63245" marT="25298" marB="189735">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marL="285750" indent="-285750" algn="l">
                        <a:buFontTx/>
                        <a:buChar char="-"/>
                      </a:pPr>
                      <a:r>
                        <a:rPr lang="en-US" sz="1400" kern="1200" dirty="0">
                          <a:solidFill>
                            <a:schemeClr val="dk1"/>
                          </a:solidFill>
                          <a:latin typeface="Times New Roman" panose="02020603050405020304" pitchFamily="18" charset="0"/>
                          <a:ea typeface="+mn-ea"/>
                          <a:cs typeface="Times New Roman" panose="02020603050405020304" pitchFamily="18" charset="0"/>
                        </a:rPr>
                        <a:t>Collected data </a:t>
                      </a:r>
                    </a:p>
                    <a:p>
                      <a:pPr marL="285750" indent="-285750" algn="l">
                        <a:buFontTx/>
                        <a:buChar char="-"/>
                      </a:pPr>
                      <a:r>
                        <a:rPr lang="en-US" sz="1400" kern="1200" dirty="0">
                          <a:solidFill>
                            <a:schemeClr val="dk1"/>
                          </a:solidFill>
                          <a:latin typeface="Times New Roman" panose="02020603050405020304" pitchFamily="18" charset="0"/>
                          <a:ea typeface="+mn-ea"/>
                          <a:cs typeface="Times New Roman" panose="02020603050405020304" pitchFamily="18" charset="0"/>
                        </a:rPr>
                        <a:t>Cleaned the data and performed necessary transformation</a:t>
                      </a:r>
                    </a:p>
                    <a:p>
                      <a:pPr marL="285750" indent="-285750" algn="l">
                        <a:buFontTx/>
                        <a:buChar char="-"/>
                      </a:pPr>
                      <a:r>
                        <a:rPr lang="en-US" sz="1400" kern="1200" dirty="0">
                          <a:solidFill>
                            <a:schemeClr val="dk1"/>
                          </a:solidFill>
                          <a:latin typeface="Times New Roman" panose="02020603050405020304" pitchFamily="18" charset="0"/>
                          <a:ea typeface="+mn-ea"/>
                          <a:cs typeface="Times New Roman" panose="02020603050405020304" pitchFamily="18" charset="0"/>
                        </a:rPr>
                        <a:t>Implemented the model using software. </a:t>
                      </a:r>
                    </a:p>
                    <a:p>
                      <a:pPr marL="285750" indent="-285750" algn="l">
                        <a:buFontTx/>
                        <a:buChar char="-"/>
                      </a:pPr>
                      <a:r>
                        <a:rPr lang="en-US" sz="1400" kern="1200" dirty="0">
                          <a:solidFill>
                            <a:schemeClr val="dk1"/>
                          </a:solidFill>
                          <a:latin typeface="Times New Roman" panose="02020603050405020304" pitchFamily="18" charset="0"/>
                          <a:ea typeface="+mn-ea"/>
                          <a:cs typeface="Times New Roman" panose="02020603050405020304" pitchFamily="18" charset="0"/>
                        </a:rPr>
                        <a:t>Helped interpret the data in the context of employee satisfaction and attrition</a:t>
                      </a:r>
                    </a:p>
                  </a:txBody>
                  <a:tcPr marL="0" marR="63245" marT="25298" marB="189735">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4046568608"/>
                  </a:ext>
                </a:extLst>
              </a:tr>
              <a:tr h="898457">
                <a:tc>
                  <a:txBody>
                    <a:bodyPr/>
                    <a:lstStyle/>
                    <a:p>
                      <a:pPr algn="l"/>
                      <a:r>
                        <a:rPr lang="en-US" sz="1400" cap="none" spc="0" dirty="0">
                          <a:solidFill>
                            <a:schemeClr val="tx1"/>
                          </a:solidFill>
                          <a:latin typeface="Times New Roman" panose="02020603050405020304" pitchFamily="18" charset="0"/>
                          <a:cs typeface="Times New Roman" panose="02020603050405020304" pitchFamily="18" charset="0"/>
                        </a:rPr>
                        <a:t>Rohit </a:t>
                      </a:r>
                      <a:r>
                        <a:rPr lang="en-US" sz="1400" cap="none" spc="0" dirty="0" err="1">
                          <a:solidFill>
                            <a:schemeClr val="tx1"/>
                          </a:solidFill>
                          <a:latin typeface="Times New Roman" panose="02020603050405020304" pitchFamily="18" charset="0"/>
                          <a:cs typeface="Times New Roman" panose="02020603050405020304" pitchFamily="18" charset="0"/>
                        </a:rPr>
                        <a:t>Surapalli</a:t>
                      </a:r>
                      <a:r>
                        <a:rPr lang="en-US" sz="1400" cap="none" spc="0" dirty="0">
                          <a:solidFill>
                            <a:schemeClr val="tx1"/>
                          </a:solidFill>
                          <a:latin typeface="Times New Roman" panose="02020603050405020304" pitchFamily="18" charset="0"/>
                          <a:cs typeface="Times New Roman" panose="02020603050405020304" pitchFamily="18" charset="0"/>
                        </a:rPr>
                        <a:t>(11724161)</a:t>
                      </a:r>
                    </a:p>
                  </a:txBody>
                  <a:tcPr marL="0" marR="63245" marT="25298" marB="189735">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cap="none" spc="0" dirty="0">
                          <a:solidFill>
                            <a:schemeClr val="tx1"/>
                          </a:solidFill>
                          <a:latin typeface="Times New Roman" panose="02020603050405020304" pitchFamily="18" charset="0"/>
                          <a:ea typeface="+mn-ea"/>
                          <a:cs typeface="Times New Roman" panose="02020603050405020304" pitchFamily="18" charset="0"/>
                        </a:rPr>
                        <a:t>-     </a:t>
                      </a:r>
                      <a:r>
                        <a:rPr lang="en-US" sz="1400" kern="1200" dirty="0">
                          <a:solidFill>
                            <a:schemeClr val="dk1"/>
                          </a:solidFill>
                          <a:latin typeface="Times New Roman" panose="02020603050405020304" pitchFamily="18" charset="0"/>
                          <a:ea typeface="+mn-ea"/>
                          <a:cs typeface="Times New Roman" panose="02020603050405020304" pitchFamily="18" charset="0"/>
                        </a:rPr>
                        <a:t>Cleaned the data and performed necessary transformation</a:t>
                      </a:r>
                      <a:endParaRPr lang="en-US" sz="1400" cap="none" spc="0" dirty="0">
                        <a:solidFill>
                          <a:schemeClr val="tx1"/>
                        </a:solidFill>
                        <a:latin typeface="Times New Roman" panose="02020603050405020304" pitchFamily="18" charset="0"/>
                        <a:cs typeface="Times New Roman" panose="02020603050405020304" pitchFamily="18" charset="0"/>
                      </a:endParaRPr>
                    </a:p>
                    <a:p>
                      <a:pPr marL="285750" indent="-285750" algn="l">
                        <a:buFontTx/>
                        <a:buChar char="-"/>
                      </a:pPr>
                      <a:r>
                        <a:rPr lang="en-US" sz="1400" cap="none" spc="0" dirty="0">
                          <a:solidFill>
                            <a:schemeClr val="tx1"/>
                          </a:solidFill>
                          <a:latin typeface="Times New Roman" panose="02020603050405020304" pitchFamily="18" charset="0"/>
                          <a:cs typeface="Times New Roman" panose="02020603050405020304" pitchFamily="18" charset="0"/>
                        </a:rPr>
                        <a:t>Interpreted the outputs and provided insights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dirty="0">
                          <a:latin typeface="Times New Roman" panose="02020603050405020304" pitchFamily="18" charset="0"/>
                          <a:cs typeface="Times New Roman" panose="02020603050405020304" pitchFamily="18" charset="0"/>
                        </a:rPr>
                        <a:t>Helped interpret the data in the context of employee satisfaction and attrition</a:t>
                      </a:r>
                      <a:endParaRPr lang="en-US" sz="1400" cap="none" spc="0" dirty="0">
                        <a:solidFill>
                          <a:schemeClr val="tx1"/>
                        </a:solidFill>
                        <a:latin typeface="Times New Roman" panose="02020603050405020304" pitchFamily="18" charset="0"/>
                        <a:cs typeface="Times New Roman" panose="02020603050405020304" pitchFamily="18" charset="0"/>
                      </a:endParaRPr>
                    </a:p>
                  </a:txBody>
                  <a:tcPr marL="0" marR="63245" marT="25298" marB="189735">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3646218432"/>
                  </a:ext>
                </a:extLst>
              </a:tr>
              <a:tr h="1021112">
                <a:tc>
                  <a:txBody>
                    <a:bodyPr/>
                    <a:lstStyle/>
                    <a:p>
                      <a:pPr algn="l"/>
                      <a:r>
                        <a:rPr lang="en-US" sz="1400" cap="none" spc="0" err="1">
                          <a:solidFill>
                            <a:schemeClr val="tx1"/>
                          </a:solidFill>
                          <a:latin typeface="Times New Roman" panose="02020603050405020304" pitchFamily="18" charset="0"/>
                          <a:cs typeface="Times New Roman" panose="02020603050405020304" pitchFamily="18" charset="0"/>
                        </a:rPr>
                        <a:t>Thrishanka</a:t>
                      </a:r>
                      <a:r>
                        <a:rPr lang="en-US" sz="1400" cap="none" spc="0">
                          <a:solidFill>
                            <a:schemeClr val="tx1"/>
                          </a:solidFill>
                          <a:latin typeface="Times New Roman" panose="02020603050405020304" pitchFamily="18" charset="0"/>
                          <a:cs typeface="Times New Roman" panose="02020603050405020304" pitchFamily="18" charset="0"/>
                        </a:rPr>
                        <a:t> Gade(11762836)</a:t>
                      </a:r>
                    </a:p>
                  </a:txBody>
                  <a:tcPr marL="0" marR="63245" marT="25298" marB="189735">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cap="none" spc="0" dirty="0">
                          <a:solidFill>
                            <a:schemeClr val="tx1"/>
                          </a:solidFill>
                          <a:latin typeface="Times New Roman" panose="02020603050405020304" pitchFamily="18" charset="0"/>
                          <a:cs typeface="Times New Roman" panose="02020603050405020304" pitchFamily="18" charset="0"/>
                        </a:rPr>
                        <a:t>Implemented the model using software</a:t>
                      </a:r>
                    </a:p>
                    <a:p>
                      <a:pPr marL="285750" lvl="0" indent="-285750" algn="l">
                        <a:buFontTx/>
                        <a:buChar char="-"/>
                      </a:pPr>
                      <a:r>
                        <a:rPr lang="en-US" sz="1400" dirty="0">
                          <a:latin typeface="Times New Roman" panose="02020603050405020304" pitchFamily="18" charset="0"/>
                          <a:cs typeface="Times New Roman" panose="02020603050405020304" pitchFamily="18" charset="0"/>
                        </a:rPr>
                        <a:t>Built and trained models to predict which factors increase the likelihood of attrition</a:t>
                      </a:r>
                    </a:p>
                    <a:p>
                      <a:pPr marL="285750" lvl="0" indent="-285750" algn="l">
                        <a:buFontTx/>
                        <a:buChar char="-"/>
                      </a:pPr>
                      <a:r>
                        <a:rPr lang="en-US" sz="1400" dirty="0">
                          <a:latin typeface="Times New Roman" panose="02020603050405020304" pitchFamily="18" charset="0"/>
                          <a:cs typeface="Times New Roman" panose="02020603050405020304" pitchFamily="18" charset="0"/>
                        </a:rPr>
                        <a:t>Evaluated model performance to ensure reliable predictions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cap="none" spc="0" dirty="0">
                          <a:solidFill>
                            <a:schemeClr val="tx1"/>
                          </a:solidFill>
                          <a:latin typeface="Times New Roman" panose="02020603050405020304" pitchFamily="18" charset="0"/>
                          <a:cs typeface="Times New Roman" panose="02020603050405020304" pitchFamily="18" charset="0"/>
                        </a:rPr>
                        <a:t>Compiled the final report. </a:t>
                      </a:r>
                    </a:p>
                  </a:txBody>
                  <a:tcPr marL="0" marR="63245" marT="25298" marB="189735">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865610592"/>
                  </a:ext>
                </a:extLst>
              </a:tr>
              <a:tr h="1021112">
                <a:tc>
                  <a:txBody>
                    <a:bodyPr/>
                    <a:lstStyle/>
                    <a:p>
                      <a:pPr algn="l"/>
                      <a:r>
                        <a:rPr lang="en-US" sz="1400" cap="none" spc="0" dirty="0" err="1">
                          <a:solidFill>
                            <a:schemeClr val="tx1"/>
                          </a:solidFill>
                          <a:latin typeface="Times New Roman" panose="02020603050405020304" pitchFamily="18" charset="0"/>
                          <a:cs typeface="Times New Roman" panose="02020603050405020304" pitchFamily="18" charset="0"/>
                        </a:rPr>
                        <a:t>UmaMahesh</a:t>
                      </a:r>
                      <a:r>
                        <a:rPr lang="en-US" sz="1400" cap="none" spc="0" dirty="0">
                          <a:solidFill>
                            <a:schemeClr val="tx1"/>
                          </a:solidFill>
                          <a:latin typeface="Times New Roman" panose="02020603050405020304" pitchFamily="18" charset="0"/>
                          <a:cs typeface="Times New Roman" panose="02020603050405020304" pitchFamily="18" charset="0"/>
                        </a:rPr>
                        <a:t>  </a:t>
                      </a:r>
                      <a:r>
                        <a:rPr lang="en-US" sz="1400" cap="none" spc="0" dirty="0" err="1">
                          <a:solidFill>
                            <a:schemeClr val="tx1"/>
                          </a:solidFill>
                          <a:latin typeface="Times New Roman" panose="02020603050405020304" pitchFamily="18" charset="0"/>
                          <a:cs typeface="Times New Roman" panose="02020603050405020304" pitchFamily="18" charset="0"/>
                        </a:rPr>
                        <a:t>Thadadhi</a:t>
                      </a:r>
                      <a:r>
                        <a:rPr lang="en-US" sz="1400" cap="none" spc="0" dirty="0">
                          <a:solidFill>
                            <a:schemeClr val="tx1"/>
                          </a:solidFill>
                          <a:latin typeface="Times New Roman" panose="02020603050405020304" pitchFamily="18" charset="0"/>
                          <a:cs typeface="Times New Roman" panose="02020603050405020304" pitchFamily="18" charset="0"/>
                        </a:rPr>
                        <a:t>(11752819)</a:t>
                      </a:r>
                    </a:p>
                  </a:txBody>
                  <a:tcPr marL="0" marR="63245" marT="25298" marB="189735">
                    <a:lnL w="12700" cmpd="sng">
                      <a:noFill/>
                      <a:prstDash val="solid"/>
                    </a:lnL>
                    <a:lnR w="12700" cmpd="sng">
                      <a:noFill/>
                      <a:prstDash val="solid"/>
                    </a:lnR>
                    <a:lnT w="12700" cmpd="sng">
                      <a:noFill/>
                      <a:prstDash val="solid"/>
                    </a:lnT>
                    <a:lnB w="12700" cmpd="sng">
                      <a:noFill/>
                      <a:prstDash val="soli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kern="1200" dirty="0">
                          <a:solidFill>
                            <a:schemeClr val="dk1"/>
                          </a:solidFill>
                          <a:latin typeface="Times New Roman" panose="02020603050405020304" pitchFamily="18" charset="0"/>
                          <a:ea typeface="+mn-ea"/>
                          <a:cs typeface="Times New Roman" panose="02020603050405020304" pitchFamily="18" charset="0"/>
                        </a:rPr>
                        <a:t>Cleaned the data and performed necessary transformation</a:t>
                      </a:r>
                      <a:endParaRPr lang="en-US" sz="1400" kern="1200" cap="none" spc="0" dirty="0">
                        <a:solidFill>
                          <a:schemeClr val="tx1"/>
                        </a:solidFill>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cap="none" spc="0" dirty="0">
                          <a:solidFill>
                            <a:schemeClr val="tx1"/>
                          </a:solidFill>
                          <a:latin typeface="Times New Roman" panose="02020603050405020304" pitchFamily="18" charset="0"/>
                          <a:cs typeface="Times New Roman" panose="02020603050405020304" pitchFamily="18" charset="0"/>
                        </a:rPr>
                        <a:t>Provided actionable recommendations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dirty="0">
                          <a:latin typeface="Times New Roman" panose="02020603050405020304" pitchFamily="18" charset="0"/>
                          <a:cs typeface="Times New Roman" panose="02020603050405020304" pitchFamily="18" charset="0"/>
                        </a:rPr>
                        <a:t>Helped interpret the data in the context of employee satisfaction and attrition</a:t>
                      </a:r>
                      <a:endParaRPr lang="en-US" sz="1400" cap="none" spc="0" dirty="0">
                        <a:solidFill>
                          <a:schemeClr val="tx1"/>
                        </a:solidFill>
                        <a:latin typeface="Times New Roman" panose="02020603050405020304" pitchFamily="18" charset="0"/>
                        <a:cs typeface="Times New Roman" panose="02020603050405020304" pitchFamily="18" charset="0"/>
                      </a:endParaRPr>
                    </a:p>
                    <a:p>
                      <a:pPr marL="0" indent="0" algn="l">
                        <a:buFontTx/>
                        <a:buNone/>
                      </a:pPr>
                      <a:endParaRPr lang="en-US" sz="1400" cap="none" spc="0" dirty="0">
                        <a:solidFill>
                          <a:schemeClr val="tx1"/>
                        </a:solidFill>
                        <a:latin typeface="Times New Roman" panose="02020603050405020304" pitchFamily="18" charset="0"/>
                        <a:cs typeface="Times New Roman" panose="02020603050405020304" pitchFamily="18" charset="0"/>
                      </a:endParaRPr>
                    </a:p>
                  </a:txBody>
                  <a:tcPr marL="0" marR="63245" marT="25298" marB="189735">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109814065"/>
                  </a:ext>
                </a:extLst>
              </a:tr>
            </a:tbl>
          </a:graphicData>
        </a:graphic>
      </p:graphicFrame>
      <p:sp>
        <p:nvSpPr>
          <p:cNvPr id="6" name="AutoShape 2" descr="Contribution - Definition, meaning and examples | WordUp App">
            <a:extLst>
              <a:ext uri="{FF2B5EF4-FFF2-40B4-BE49-F238E27FC236}">
                <a16:creationId xmlns:a16="http://schemas.microsoft.com/office/drawing/2014/main" id="{99F2E840-9241-10DC-A08D-1F285B3012A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Contribution - Definition, meaning and examples | WordUp App">
            <a:extLst>
              <a:ext uri="{FF2B5EF4-FFF2-40B4-BE49-F238E27FC236}">
                <a16:creationId xmlns:a16="http://schemas.microsoft.com/office/drawing/2014/main" id="{5DB24153-9BB2-31C2-C7A6-47F20A547A1B}"/>
              </a:ext>
            </a:extLst>
          </p:cNvPr>
          <p:cNvSpPr>
            <a:spLocks noChangeAspect="1" noChangeArrowheads="1"/>
          </p:cNvSpPr>
          <p:nvPr/>
        </p:nvSpPr>
        <p:spPr bwMode="auto">
          <a:xfrm>
            <a:off x="-1768511" y="3434802"/>
            <a:ext cx="594568" cy="5945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Contribution - Definition, meaning and examples | WordUp App">
            <a:extLst>
              <a:ext uri="{FF2B5EF4-FFF2-40B4-BE49-F238E27FC236}">
                <a16:creationId xmlns:a16="http://schemas.microsoft.com/office/drawing/2014/main" id="{C9DA8183-8161-3192-BBAB-D841EB8C9B3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01868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0B1EA2-83EB-A166-AA04-F845C8D50836}"/>
              </a:ext>
            </a:extLst>
          </p:cNvPr>
          <p:cNvSpPr>
            <a:spLocks noGrp="1"/>
          </p:cNvSpPr>
          <p:nvPr>
            <p:ph idx="1"/>
          </p:nvPr>
        </p:nvSpPr>
        <p:spPr>
          <a:xfrm>
            <a:off x="730045" y="1068541"/>
            <a:ext cx="10515600" cy="4351338"/>
          </a:xfrm>
        </p:spPr>
        <p:txBody>
          <a:bodyPr/>
          <a:lstStyle/>
          <a:p>
            <a:pPr rtl="0"/>
            <a:r>
              <a:rPr lang="en-US" sz="1600" dirty="0">
                <a:latin typeface="Times New Roman" panose="02020603050405020304" pitchFamily="18" charset="0"/>
                <a:cs typeface="Times New Roman" panose="02020603050405020304" pitchFamily="18" charset="0"/>
              </a:rPr>
              <a:t>From the model comparison, here are the misclassification rates for each model based on the validation data:</a:t>
            </a:r>
          </a:p>
          <a:p>
            <a:pPr rtl="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a:t>
            </a:r>
            <a:r>
              <a:rPr lang="en-US" sz="1600" b="1" dirty="0">
                <a:latin typeface="Times New Roman" panose="02020603050405020304" pitchFamily="18" charset="0"/>
                <a:cs typeface="Times New Roman" panose="02020603050405020304" pitchFamily="18" charset="0"/>
              </a:rPr>
              <a:t>Auto Neural  model</a:t>
            </a:r>
            <a:r>
              <a:rPr lang="en-US" sz="1600" dirty="0">
                <a:latin typeface="Times New Roman" panose="02020603050405020304" pitchFamily="18" charset="0"/>
                <a:cs typeface="Times New Roman" panose="02020603050405020304" pitchFamily="18" charset="0"/>
              </a:rPr>
              <a:t> has a misclassification rate of </a:t>
            </a:r>
            <a:r>
              <a:rPr lang="en-US" sz="1600" b="1" dirty="0">
                <a:latin typeface="Times New Roman" panose="02020603050405020304" pitchFamily="18" charset="0"/>
                <a:cs typeface="Times New Roman" panose="02020603050405020304" pitchFamily="18" charset="0"/>
              </a:rPr>
              <a:t>0.101351</a:t>
            </a:r>
            <a:endParaRPr lang="en-US" sz="1600" dirty="0">
              <a:latin typeface="Times New Roman" panose="02020603050405020304" pitchFamily="18" charset="0"/>
              <a:cs typeface="Times New Roman" panose="02020603050405020304" pitchFamily="18" charset="0"/>
            </a:endParaRPr>
          </a:p>
          <a:p>
            <a:pPr rtl="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a:t>
            </a:r>
            <a:r>
              <a:rPr lang="en-US" sz="1600" b="1" dirty="0">
                <a:latin typeface="Times New Roman" panose="02020603050405020304" pitchFamily="18" charset="0"/>
                <a:cs typeface="Times New Roman" panose="02020603050405020304" pitchFamily="18" charset="0"/>
              </a:rPr>
              <a:t>Auto Neural  - 3 hidden layers model</a:t>
            </a:r>
            <a:r>
              <a:rPr lang="en-US" sz="1600" dirty="0">
                <a:latin typeface="Times New Roman" panose="02020603050405020304" pitchFamily="18" charset="0"/>
                <a:cs typeface="Times New Roman" panose="02020603050405020304" pitchFamily="18" charset="0"/>
              </a:rPr>
              <a:t> has a misclassification rate of </a:t>
            </a:r>
            <a:r>
              <a:rPr lang="en-US" sz="1600" b="1" dirty="0">
                <a:latin typeface="Times New Roman" panose="02020603050405020304" pitchFamily="18" charset="0"/>
                <a:cs typeface="Times New Roman" panose="02020603050405020304" pitchFamily="18" charset="0"/>
              </a:rPr>
              <a:t>0.101351</a:t>
            </a:r>
            <a:endParaRPr lang="en-US" sz="1600" dirty="0">
              <a:latin typeface="Times New Roman" panose="02020603050405020304" pitchFamily="18" charset="0"/>
              <a:cs typeface="Times New Roman" panose="02020603050405020304" pitchFamily="18" charset="0"/>
            </a:endParaRPr>
          </a:p>
          <a:p>
            <a:pPr rtl="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All three </a:t>
            </a:r>
            <a:r>
              <a:rPr lang="en-US" sz="1600" b="1" dirty="0">
                <a:latin typeface="Times New Roman" panose="02020603050405020304" pitchFamily="18" charset="0"/>
                <a:cs typeface="Times New Roman" panose="02020603050405020304" pitchFamily="18" charset="0"/>
              </a:rPr>
              <a:t>Regression models (Forward, Backward, and Regular)</a:t>
            </a:r>
            <a:r>
              <a:rPr lang="en-US" sz="1600" dirty="0">
                <a:latin typeface="Times New Roman" panose="02020603050405020304" pitchFamily="18" charset="0"/>
                <a:cs typeface="Times New Roman" panose="02020603050405020304" pitchFamily="18" charset="0"/>
              </a:rPr>
              <a:t> share the same misclassification rate of </a:t>
            </a:r>
            <a:r>
              <a:rPr lang="en-US" sz="1600" b="1" dirty="0">
                <a:latin typeface="Times New Roman" panose="02020603050405020304" pitchFamily="18" charset="0"/>
                <a:cs typeface="Times New Roman" panose="02020603050405020304" pitchFamily="18" charset="0"/>
              </a:rPr>
              <a:t>0.118243</a:t>
            </a:r>
            <a:endParaRPr lang="en-US" sz="1600" dirty="0">
              <a:latin typeface="Times New Roman" panose="02020603050405020304" pitchFamily="18" charset="0"/>
              <a:cs typeface="Times New Roman" panose="02020603050405020304" pitchFamily="18" charset="0"/>
            </a:endParaRPr>
          </a:p>
          <a:p>
            <a:pPr rtl="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The Optimal Tree - Max Branch have misclassification rate of 0.125</a:t>
            </a:r>
            <a:endParaRPr lang="en-US" sz="1600" dirty="0">
              <a:latin typeface="Times New Roman" panose="02020603050405020304" pitchFamily="18" charset="0"/>
              <a:cs typeface="Times New Roman" panose="02020603050405020304" pitchFamily="18" charset="0"/>
            </a:endParaRPr>
          </a:p>
          <a:p>
            <a:pPr rtl="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a:t>
            </a:r>
            <a:r>
              <a:rPr lang="en-US" sz="1600" b="1" dirty="0">
                <a:latin typeface="Times New Roman" panose="02020603050405020304" pitchFamily="18" charset="0"/>
                <a:cs typeface="Times New Roman" panose="02020603050405020304" pitchFamily="18" charset="0"/>
              </a:rPr>
              <a:t>Optimal Tree models</a:t>
            </a:r>
            <a:r>
              <a:rPr lang="en-US" sz="1600" dirty="0">
                <a:latin typeface="Times New Roman" panose="02020603050405020304" pitchFamily="18" charset="0"/>
                <a:cs typeface="Times New Roman" panose="02020603050405020304" pitchFamily="18" charset="0"/>
              </a:rPr>
              <a:t>  and ASE each have a misclassification rate of </a:t>
            </a:r>
            <a:r>
              <a:rPr lang="en-US" sz="1600" b="1" dirty="0">
                <a:latin typeface="Times New Roman" panose="02020603050405020304" pitchFamily="18" charset="0"/>
                <a:cs typeface="Times New Roman" panose="02020603050405020304" pitchFamily="18" charset="0"/>
              </a:rPr>
              <a:t>0.131757</a:t>
            </a:r>
            <a:endParaRPr lang="en-US" sz="1600" dirty="0">
              <a:latin typeface="Times New Roman" panose="02020603050405020304" pitchFamily="18" charset="0"/>
              <a:cs typeface="Times New Roman" panose="02020603050405020304" pitchFamily="18" charset="0"/>
            </a:endParaRPr>
          </a:p>
          <a:p>
            <a:pPr rtl="0"/>
            <a:r>
              <a:rPr lang="en-US" sz="1600" dirty="0">
                <a:latin typeface="Times New Roman" panose="02020603050405020304" pitchFamily="18" charset="0"/>
                <a:cs typeface="Times New Roman" panose="02020603050405020304" pitchFamily="18" charset="0"/>
              </a:rPr>
              <a:t>Based on the </a:t>
            </a:r>
            <a:r>
              <a:rPr lang="en-US" sz="1600" b="1" dirty="0">
                <a:latin typeface="Times New Roman" panose="02020603050405020304" pitchFamily="18" charset="0"/>
                <a:cs typeface="Times New Roman" panose="02020603050405020304" pitchFamily="18" charset="0"/>
              </a:rPr>
              <a:t>Misclassification Rate</a:t>
            </a:r>
            <a:r>
              <a:rPr lang="en-US" sz="1600" dirty="0">
                <a:latin typeface="Times New Roman" panose="02020603050405020304" pitchFamily="18" charset="0"/>
                <a:cs typeface="Times New Roman" panose="02020603050405020304" pitchFamily="18" charset="0"/>
              </a:rPr>
              <a:t>, the model with the </a:t>
            </a:r>
            <a:r>
              <a:rPr lang="en-US" sz="1600" b="1" dirty="0">
                <a:latin typeface="Times New Roman" panose="02020603050405020304" pitchFamily="18" charset="0"/>
                <a:cs typeface="Times New Roman" panose="02020603050405020304" pitchFamily="18" charset="0"/>
              </a:rPr>
              <a:t>lowest misclassification rate</a:t>
            </a:r>
            <a:r>
              <a:rPr lang="en-US" sz="1600" dirty="0">
                <a:latin typeface="Times New Roman" panose="02020603050405020304" pitchFamily="18" charset="0"/>
                <a:cs typeface="Times New Roman" panose="02020603050405020304" pitchFamily="18" charset="0"/>
              </a:rPr>
              <a:t> is generally considered the better one for classification purposes.</a:t>
            </a:r>
          </a:p>
          <a:p>
            <a:pPr rtl="0"/>
            <a:r>
              <a:rPr lang="en-US" sz="1600" b="1" dirty="0">
                <a:latin typeface="Times New Roman" panose="02020603050405020304" pitchFamily="18" charset="0"/>
                <a:cs typeface="Times New Roman" panose="02020603050405020304" pitchFamily="18" charset="0"/>
              </a:rPr>
              <a:t>Best Model</a:t>
            </a:r>
            <a:r>
              <a:rPr lang="en-US" sz="1600" dirty="0">
                <a:latin typeface="Times New Roman" panose="02020603050405020304" pitchFamily="18" charset="0"/>
                <a:cs typeface="Times New Roman" panose="02020603050405020304" pitchFamily="18" charset="0"/>
              </a:rPr>
              <a:t>: The </a:t>
            </a:r>
            <a:r>
              <a:rPr lang="en-US" sz="1600" b="1" dirty="0">
                <a:latin typeface="Times New Roman" panose="02020603050405020304" pitchFamily="18" charset="0"/>
                <a:cs typeface="Times New Roman" panose="02020603050405020304" pitchFamily="18" charset="0"/>
              </a:rPr>
              <a:t>Auto Neural model with a misclassification rate of 0.101351</a:t>
            </a:r>
            <a:r>
              <a:rPr lang="en-US" sz="1600" dirty="0">
                <a:latin typeface="Times New Roman" panose="02020603050405020304" pitchFamily="18" charset="0"/>
                <a:cs typeface="Times New Roman" panose="02020603050405020304" pitchFamily="18" charset="0"/>
              </a:rPr>
              <a:t> has the lowest rate among all models, making it the best choice based on this metric alone.</a:t>
            </a:r>
          </a:p>
          <a:p>
            <a:endParaRPr lang="en-US" dirty="0"/>
          </a:p>
        </p:txBody>
      </p:sp>
      <p:sp>
        <p:nvSpPr>
          <p:cNvPr id="4" name="Rectangle: Rounded Corners 3">
            <a:extLst>
              <a:ext uri="{FF2B5EF4-FFF2-40B4-BE49-F238E27FC236}">
                <a16:creationId xmlns:a16="http://schemas.microsoft.com/office/drawing/2014/main" id="{5A88FB26-C8E7-BAB9-CEA4-8FF5DC378779}"/>
              </a:ext>
            </a:extLst>
          </p:cNvPr>
          <p:cNvSpPr/>
          <p:nvPr/>
        </p:nvSpPr>
        <p:spPr>
          <a:xfrm>
            <a:off x="894735" y="206017"/>
            <a:ext cx="9763433" cy="6877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b">
            <a:noAutofit/>
          </a:bodyPr>
          <a:lstStyle/>
          <a:p>
            <a:pPr algn="ctr">
              <a:lnSpc>
                <a:spcPct val="90000"/>
              </a:lnSpc>
              <a:spcBef>
                <a:spcPct val="0"/>
              </a:spcBef>
              <a:spcAft>
                <a:spcPts val="600"/>
              </a:spcAft>
            </a:pPr>
            <a:r>
              <a:rPr lang="en-US" sz="3200" b="1" dirty="0">
                <a:latin typeface="Times New Roman" panose="02020603050405020304" pitchFamily="18" charset="0"/>
                <a:cs typeface="Times New Roman" panose="02020603050405020304" pitchFamily="18" charset="0"/>
              </a:rPr>
              <a:t>Model value Comparison from SAS Output</a:t>
            </a:r>
            <a:endParaRPr lang="en-US" sz="3200" b="1" kern="1200" dirty="0">
              <a:solidFill>
                <a:schemeClr val="bg1"/>
              </a:solidFill>
              <a:latin typeface="Times New Roman" panose="02020603050405020304" pitchFamily="18" charset="0"/>
              <a:ea typeface="+mj-ea"/>
              <a:cs typeface="Times New Roman" panose="02020603050405020304" pitchFamily="18" charset="0"/>
            </a:endParaRPr>
          </a:p>
        </p:txBody>
      </p:sp>
      <p:pic>
        <p:nvPicPr>
          <p:cNvPr id="7" name="Picture 6">
            <a:extLst>
              <a:ext uri="{FF2B5EF4-FFF2-40B4-BE49-F238E27FC236}">
                <a16:creationId xmlns:a16="http://schemas.microsoft.com/office/drawing/2014/main" id="{5DB99AEF-FD70-56BA-2532-159AF40F663A}"/>
              </a:ext>
            </a:extLst>
          </p:cNvPr>
          <p:cNvPicPr>
            <a:picLocks noChangeAspect="1"/>
          </p:cNvPicPr>
          <p:nvPr/>
        </p:nvPicPr>
        <p:blipFill>
          <a:blip r:embed="rId2"/>
          <a:stretch>
            <a:fillRect/>
          </a:stretch>
        </p:blipFill>
        <p:spPr>
          <a:xfrm>
            <a:off x="227194" y="4639349"/>
            <a:ext cx="11964806" cy="1910638"/>
          </a:xfrm>
          <a:prstGeom prst="rect">
            <a:avLst/>
          </a:prstGeom>
        </p:spPr>
      </p:pic>
    </p:spTree>
    <p:extLst>
      <p:ext uri="{BB962C8B-B14F-4D97-AF65-F5344CB8AC3E}">
        <p14:creationId xmlns:p14="http://schemas.microsoft.com/office/powerpoint/2010/main" val="2697552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A17082-D4D9-940D-6AFB-AC8965E512ED}"/>
              </a:ext>
            </a:extLst>
          </p:cNvPr>
          <p:cNvSpPr>
            <a:spLocks noGrp="1"/>
          </p:cNvSpPr>
          <p:nvPr>
            <p:ph type="title"/>
          </p:nvPr>
        </p:nvSpPr>
        <p:spPr>
          <a:xfrm>
            <a:off x="1371597" y="348865"/>
            <a:ext cx="10044023" cy="877729"/>
          </a:xfrm>
        </p:spPr>
        <p:txBody>
          <a:bodyPr anchor="ctr">
            <a:normAutofit/>
          </a:bodyPr>
          <a:lstStyle/>
          <a:p>
            <a:pPr algn="ctr"/>
            <a:r>
              <a:rPr lang="en-US" sz="3600" b="0" i="0" dirty="0">
                <a:solidFill>
                  <a:srgbClr val="FFFFFF"/>
                </a:solidFill>
                <a:effectLst/>
                <a:latin typeface="Times New Roman" panose="02020603050405020304" pitchFamily="18" charset="0"/>
                <a:cs typeface="Times New Roman" panose="02020603050405020304" pitchFamily="18" charset="0"/>
              </a:rPr>
              <a:t>Managerial/business recommendations</a:t>
            </a:r>
            <a:endParaRPr lang="en-US" sz="3600" dirty="0">
              <a:solidFill>
                <a:srgbClr val="FFFFFF"/>
              </a:solidFill>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FF58015D-8EF6-BA21-1E6D-36D582F116F4}"/>
              </a:ext>
            </a:extLst>
          </p:cNvPr>
          <p:cNvGraphicFramePr>
            <a:graphicFrameLocks noGrp="1"/>
          </p:cNvGraphicFramePr>
          <p:nvPr>
            <p:ph idx="1"/>
            <p:extLst>
              <p:ext uri="{D42A27DB-BD31-4B8C-83A1-F6EECF244321}">
                <p14:modId xmlns:p14="http://schemas.microsoft.com/office/powerpoint/2010/main" val="3529051876"/>
              </p:ext>
            </p:extLst>
          </p:nvPr>
        </p:nvGraphicFramePr>
        <p:xfrm>
          <a:off x="-2" y="1323787"/>
          <a:ext cx="12191998" cy="5598516"/>
        </p:xfrm>
        <a:graphic>
          <a:graphicData uri="http://schemas.openxmlformats.org/drawingml/2006/table">
            <a:tbl>
              <a:tblPr firstRow="1" bandRow="1">
                <a:tableStyleId>{5C22544A-7EE6-4342-B048-85BDC9FD1C3A}</a:tableStyleId>
              </a:tblPr>
              <a:tblGrid>
                <a:gridCol w="3959074">
                  <a:extLst>
                    <a:ext uri="{9D8B030D-6E8A-4147-A177-3AD203B41FA5}">
                      <a16:colId xmlns:a16="http://schemas.microsoft.com/office/drawing/2014/main" val="3976030759"/>
                    </a:ext>
                  </a:extLst>
                </a:gridCol>
                <a:gridCol w="4128971">
                  <a:extLst>
                    <a:ext uri="{9D8B030D-6E8A-4147-A177-3AD203B41FA5}">
                      <a16:colId xmlns:a16="http://schemas.microsoft.com/office/drawing/2014/main" val="3590747233"/>
                    </a:ext>
                  </a:extLst>
                </a:gridCol>
                <a:gridCol w="4103953">
                  <a:extLst>
                    <a:ext uri="{9D8B030D-6E8A-4147-A177-3AD203B41FA5}">
                      <a16:colId xmlns:a16="http://schemas.microsoft.com/office/drawing/2014/main" val="852642721"/>
                    </a:ext>
                  </a:extLst>
                </a:gridCol>
              </a:tblGrid>
              <a:tr h="341478">
                <a:tc>
                  <a:txBody>
                    <a:bodyPr/>
                    <a:lstStyle/>
                    <a:p>
                      <a:pPr algn="ctr"/>
                      <a:r>
                        <a:rPr lang="en-US" sz="1400" dirty="0">
                          <a:latin typeface="Times New Roman" panose="02020603050405020304" pitchFamily="18" charset="0"/>
                          <a:cs typeface="Times New Roman" panose="02020603050405020304" pitchFamily="18" charset="0"/>
                        </a:rPr>
                        <a:t>Business Recommendation</a:t>
                      </a:r>
                    </a:p>
                  </a:txBody>
                  <a:tcPr marL="95640" marR="95640" marT="47820" marB="47820"/>
                </a:tc>
                <a:tc>
                  <a:txBody>
                    <a:bodyPr/>
                    <a:lstStyle/>
                    <a:p>
                      <a:pPr algn="ctr"/>
                      <a:r>
                        <a:rPr lang="en-US" sz="1400" dirty="0">
                          <a:latin typeface="Times New Roman" panose="02020603050405020304" pitchFamily="18" charset="0"/>
                          <a:cs typeface="Times New Roman" panose="02020603050405020304" pitchFamily="18" charset="0"/>
                        </a:rPr>
                        <a:t>Action</a:t>
                      </a:r>
                    </a:p>
                  </a:txBody>
                  <a:tcPr marL="95640" marR="95640" marT="47820" marB="47820"/>
                </a:tc>
                <a:tc>
                  <a:txBody>
                    <a:bodyPr/>
                    <a:lstStyle/>
                    <a:p>
                      <a:pPr algn="ctr"/>
                      <a:r>
                        <a:rPr lang="en-US" sz="1400" dirty="0">
                          <a:latin typeface="Times New Roman" panose="02020603050405020304" pitchFamily="18" charset="0"/>
                          <a:cs typeface="Times New Roman" panose="02020603050405020304" pitchFamily="18" charset="0"/>
                        </a:rPr>
                        <a:t>Goal</a:t>
                      </a:r>
                    </a:p>
                  </a:txBody>
                  <a:tcPr marL="95640" marR="95640" marT="47820" marB="47820"/>
                </a:tc>
                <a:extLst>
                  <a:ext uri="{0D108BD9-81ED-4DB2-BD59-A6C34878D82A}">
                    <a16:rowId xmlns:a16="http://schemas.microsoft.com/office/drawing/2014/main" val="2077218214"/>
                  </a:ext>
                </a:extLst>
              </a:tr>
              <a:tr h="1111334">
                <a:tc>
                  <a:txBody>
                    <a:bodyPr/>
                    <a:lstStyle/>
                    <a:p>
                      <a:r>
                        <a:rPr lang="en-US" sz="1400" b="1" dirty="0">
                          <a:latin typeface="Times New Roman" panose="02020603050405020304" pitchFamily="18" charset="0"/>
                          <a:cs typeface="Times New Roman" panose="02020603050405020304" pitchFamily="18" charset="0"/>
                        </a:rPr>
                        <a:t>Address Overtime Concerns</a:t>
                      </a:r>
                      <a:endParaRPr lang="en-US" sz="1400" dirty="0">
                        <a:latin typeface="Times New Roman" panose="02020603050405020304" pitchFamily="18" charset="0"/>
                        <a:cs typeface="Times New Roman" panose="02020603050405020304" pitchFamily="18" charset="0"/>
                      </a:endParaRPr>
                    </a:p>
                  </a:txBody>
                  <a:tcPr marL="95640" marR="95640" marT="47820" marB="47820"/>
                </a:tc>
                <a:tc>
                  <a:txBody>
                    <a:bodyPr/>
                    <a:lstStyle/>
                    <a:p>
                      <a:pPr marL="0" algn="l" defTabSz="457200" rtl="0" eaLnBrk="1" latinLnBrk="0" hangingPunct="1"/>
                      <a:r>
                        <a:rPr lang="en-US" sz="1400" dirty="0">
                          <a:latin typeface="Times New Roman" panose="02020603050405020304" pitchFamily="18" charset="0"/>
                          <a:cs typeface="Times New Roman" panose="02020603050405020304" pitchFamily="18" charset="0"/>
                        </a:rPr>
                        <a:t>Prioritize reducing excessive overtime by implementing workload management strategies and monitoring work hours closely. Encourage managers to regularly review employee schedules and redistribute tasks to prevent burnout.</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95640" marR="95640" marT="47820" marB="47820"/>
                </a:tc>
                <a:tc>
                  <a:txBody>
                    <a:bodyPr/>
                    <a:lstStyle/>
                    <a:p>
                      <a:pPr marL="0" algn="l" defTabSz="457200" rtl="0" eaLnBrk="1" latinLnBrk="0" hangingPunct="1"/>
                      <a:r>
                        <a:rPr lang="en-US" sz="1400" dirty="0">
                          <a:latin typeface="Times New Roman" panose="02020603050405020304" pitchFamily="18" charset="0"/>
                          <a:cs typeface="Times New Roman" panose="02020603050405020304" pitchFamily="18" charset="0"/>
                        </a:rPr>
                        <a:t>Improve employee well-being and job satisfaction by ensuring a sustainable work-life balance, ultimately reducing attrition.</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95640" marR="95640" marT="47820" marB="47820"/>
                </a:tc>
                <a:extLst>
                  <a:ext uri="{0D108BD9-81ED-4DB2-BD59-A6C34878D82A}">
                    <a16:rowId xmlns:a16="http://schemas.microsoft.com/office/drawing/2014/main" val="1839633213"/>
                  </a:ext>
                </a:extLst>
              </a:tr>
              <a:tr h="890862">
                <a:tc>
                  <a:txBody>
                    <a:bodyPr/>
                    <a:lstStyle/>
                    <a:p>
                      <a:r>
                        <a:rPr lang="en-US" sz="1400" b="1" dirty="0">
                          <a:latin typeface="Times New Roman" panose="02020603050405020304" pitchFamily="18" charset="0"/>
                          <a:cs typeface="Times New Roman" panose="02020603050405020304" pitchFamily="18" charset="0"/>
                        </a:rPr>
                        <a:t>Optimize Compensation with Focus on Monthly Income</a:t>
                      </a:r>
                      <a:endParaRPr lang="en-US" sz="1400" dirty="0">
                        <a:latin typeface="Times New Roman" panose="02020603050405020304" pitchFamily="18" charset="0"/>
                        <a:cs typeface="Times New Roman" panose="02020603050405020304" pitchFamily="18" charset="0"/>
                      </a:endParaRPr>
                    </a:p>
                  </a:txBody>
                  <a:tcPr marL="95640" marR="95640" marT="47820" marB="47820"/>
                </a:tc>
                <a:tc>
                  <a:txBody>
                    <a:bodyPr/>
                    <a:lstStyle/>
                    <a:p>
                      <a:pPr marL="0" algn="l" defTabSz="457200" rtl="0" eaLnBrk="1" latinLnBrk="0" hangingPunct="1"/>
                      <a:r>
                        <a:rPr lang="en-US" sz="1400" dirty="0">
                          <a:latin typeface="Times New Roman" panose="02020603050405020304" pitchFamily="18" charset="0"/>
                          <a:cs typeface="Times New Roman" panose="02020603050405020304" pitchFamily="18" charset="0"/>
                        </a:rPr>
                        <a:t>Review and adjust monthly income levels to ensure competitiveness, particularly for roles with higher turnover risk. Consider offering performance-based incentives or salary adjustments to retain top talent.</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95640" marR="95640" marT="47820" marB="47820"/>
                </a:tc>
                <a:tc>
                  <a:txBody>
                    <a:bodyPr/>
                    <a:lstStyle/>
                    <a:p>
                      <a:pPr marL="0" lvl="1" algn="l" defTabSz="457200" rtl="0" eaLnBrk="1" latinLnBrk="0" hangingPunct="1"/>
                      <a:r>
                        <a:rPr lang="en-US" sz="1400" dirty="0">
                          <a:latin typeface="Times New Roman" panose="02020603050405020304" pitchFamily="18" charset="0"/>
                          <a:cs typeface="Times New Roman" panose="02020603050405020304" pitchFamily="18" charset="0"/>
                        </a:rPr>
                        <a:t>Decrease financial-driven attrition by providing fair and attractive compensation that aligns with employee expectations and industry standards.</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95640" marR="95640" marT="47820" marB="47820"/>
                </a:tc>
                <a:extLst>
                  <a:ext uri="{0D108BD9-81ED-4DB2-BD59-A6C34878D82A}">
                    <a16:rowId xmlns:a16="http://schemas.microsoft.com/office/drawing/2014/main" val="1829369430"/>
                  </a:ext>
                </a:extLst>
              </a:tr>
              <a:tr h="1111334">
                <a:tc>
                  <a:txBody>
                    <a:bodyPr/>
                    <a:lstStyle/>
                    <a:p>
                      <a:r>
                        <a:rPr lang="en-US" sz="1400" b="1" dirty="0">
                          <a:latin typeface="Times New Roman" panose="02020603050405020304" pitchFamily="18" charset="0"/>
                          <a:cs typeface="Times New Roman" panose="02020603050405020304" pitchFamily="18" charset="0"/>
                        </a:rPr>
                        <a:t>Leverage Experience in Retention Plans</a:t>
                      </a:r>
                      <a:endParaRPr lang="en-US" sz="1400" b="1" kern="1200" dirty="0">
                        <a:solidFill>
                          <a:schemeClr val="dk1"/>
                        </a:solidFill>
                        <a:latin typeface="Times New Roman" panose="02020603050405020304" pitchFamily="18" charset="0"/>
                        <a:ea typeface="+mn-ea"/>
                        <a:cs typeface="Times New Roman" panose="02020603050405020304" pitchFamily="18" charset="0"/>
                      </a:endParaRPr>
                    </a:p>
                  </a:txBody>
                  <a:tcPr marL="95640" marR="95640" marT="47820" marB="47820"/>
                </a:tc>
                <a:tc>
                  <a:txBody>
                    <a:bodyPr/>
                    <a:lstStyle/>
                    <a:p>
                      <a:pPr marL="0" algn="l" defTabSz="457200" rtl="0" eaLnBrk="1" latinLnBrk="0" hangingPunct="1"/>
                      <a:r>
                        <a:rPr lang="en-US" sz="1400" dirty="0">
                          <a:latin typeface="Times New Roman" panose="02020603050405020304" pitchFamily="18" charset="0"/>
                          <a:cs typeface="Times New Roman" panose="02020603050405020304" pitchFamily="18" charset="0"/>
                        </a:rPr>
                        <a:t>Recognize the importance of total working years by offering tailored development opportunities to experienced employees, such as mentorship roles or pathways to leadership positions</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95640" marR="95640" marT="47820" marB="47820"/>
                </a:tc>
                <a:tc>
                  <a:txBody>
                    <a:bodyPr/>
                    <a:lstStyle/>
                    <a:p>
                      <a:pPr marL="0" algn="l" defTabSz="457200" rtl="0" eaLnBrk="1" latinLnBrk="0" hangingPunct="1"/>
                      <a:r>
                        <a:rPr lang="en-US" sz="1400" dirty="0">
                          <a:latin typeface="Times New Roman" panose="02020603050405020304" pitchFamily="18" charset="0"/>
                          <a:cs typeface="Times New Roman" panose="02020603050405020304" pitchFamily="18" charset="0"/>
                        </a:rPr>
                        <a:t>Retain seasoned employees by valuing their experience and offering meaningful growth opportunities within the organization.</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95640" marR="95640" marT="47820" marB="47820"/>
                </a:tc>
                <a:extLst>
                  <a:ext uri="{0D108BD9-81ED-4DB2-BD59-A6C34878D82A}">
                    <a16:rowId xmlns:a16="http://schemas.microsoft.com/office/drawing/2014/main" val="1393324529"/>
                  </a:ext>
                </a:extLst>
              </a:tr>
              <a:tr h="890862">
                <a:tc>
                  <a:txBody>
                    <a:bodyPr/>
                    <a:lstStyle/>
                    <a:p>
                      <a:pPr marL="0" algn="l" defTabSz="457200" rtl="0" eaLnBrk="1" latinLnBrk="0" hangingPunct="1"/>
                      <a:r>
                        <a:rPr lang="en-US" sz="1400" b="1" dirty="0">
                          <a:latin typeface="Times New Roman" panose="02020603050405020304" pitchFamily="18" charset="0"/>
                          <a:cs typeface="Times New Roman" panose="02020603050405020304" pitchFamily="18" charset="0"/>
                        </a:rPr>
                        <a:t>Tailor Strategies Based on Job Roles</a:t>
                      </a:r>
                      <a:endParaRPr lang="en-US" sz="1400" b="1" kern="1200" dirty="0">
                        <a:solidFill>
                          <a:schemeClr val="dk1"/>
                        </a:solidFill>
                        <a:latin typeface="Times New Roman" panose="02020603050405020304" pitchFamily="18" charset="0"/>
                        <a:ea typeface="+mn-ea"/>
                        <a:cs typeface="Times New Roman" panose="02020603050405020304" pitchFamily="18" charset="0"/>
                      </a:endParaRPr>
                    </a:p>
                  </a:txBody>
                  <a:tcPr marL="95640" marR="95640" marT="47820" marB="47820"/>
                </a:tc>
                <a:tc>
                  <a:txBody>
                    <a:bodyPr/>
                    <a:lstStyle/>
                    <a:p>
                      <a:pPr marL="0" algn="l" defTabSz="457200" rtl="0" eaLnBrk="1" latinLnBrk="0" hangingPunct="1"/>
                      <a:r>
                        <a:rPr lang="en-US" sz="1400" dirty="0">
                          <a:latin typeface="Times New Roman" panose="02020603050405020304" pitchFamily="18" charset="0"/>
                          <a:cs typeface="Times New Roman" panose="02020603050405020304" pitchFamily="18" charset="0"/>
                        </a:rPr>
                        <a:t>Develop job role-specific retention strategies. For example, provide clear career advancement paths for roles prone to high turnover and offer role-specific training or development programs.</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95640" marR="95640" marT="47820" marB="47820"/>
                </a:tc>
                <a:tc>
                  <a:txBody>
                    <a:bodyPr/>
                    <a:lstStyle/>
                    <a:p>
                      <a:pPr marL="0" algn="l" defTabSz="457200" rtl="0" eaLnBrk="1" latinLnBrk="0" hangingPunct="1"/>
                      <a:r>
                        <a:rPr lang="en-US" sz="1400" dirty="0">
                          <a:latin typeface="Times New Roman" panose="02020603050405020304" pitchFamily="18" charset="0"/>
                          <a:cs typeface="Times New Roman" panose="02020603050405020304" pitchFamily="18" charset="0"/>
                        </a:rPr>
                        <a:t>Reduce attrition by addressing job-specific concerns and improving employee engagement through role-appropriate initiatives.</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95640" marR="95640" marT="47820" marB="47820"/>
                </a:tc>
                <a:extLst>
                  <a:ext uri="{0D108BD9-81ED-4DB2-BD59-A6C34878D82A}">
                    <a16:rowId xmlns:a16="http://schemas.microsoft.com/office/drawing/2014/main" val="433422772"/>
                  </a:ext>
                </a:extLst>
              </a:tr>
              <a:tr h="1085104">
                <a:tc>
                  <a:txBody>
                    <a:bodyPr/>
                    <a:lstStyle/>
                    <a:p>
                      <a:r>
                        <a:rPr lang="en-US" sz="1400" b="1" dirty="0">
                          <a:latin typeface="Times New Roman" panose="02020603050405020304" pitchFamily="18" charset="0"/>
                          <a:cs typeface="Times New Roman" panose="02020603050405020304" pitchFamily="18" charset="0"/>
                        </a:rPr>
                        <a:t>Enhance Stock Option Plans</a:t>
                      </a:r>
                      <a:endParaRPr lang="en-US" sz="1400" dirty="0">
                        <a:latin typeface="Times New Roman" panose="02020603050405020304" pitchFamily="18" charset="0"/>
                        <a:cs typeface="Times New Roman" panose="02020603050405020304" pitchFamily="18" charset="0"/>
                      </a:endParaRPr>
                    </a:p>
                  </a:txBody>
                  <a:tcPr marL="89214" marR="89214" marT="44608" marB="44608"/>
                </a:tc>
                <a:tc>
                  <a:txBody>
                    <a:bodyPr/>
                    <a:lstStyle/>
                    <a:p>
                      <a:r>
                        <a:rPr lang="en-US" sz="1400" dirty="0">
                          <a:latin typeface="Times New Roman" panose="02020603050405020304" pitchFamily="18" charset="0"/>
                          <a:cs typeface="Times New Roman" panose="02020603050405020304" pitchFamily="18" charset="0"/>
                        </a:rPr>
                        <a:t>Review and improve stock option offerings to provide meaningful long-term incentives for employees. Emphasize the financial benefits of staying with the company over time, especially for key roles.</a:t>
                      </a:r>
                    </a:p>
                  </a:txBody>
                  <a:tcPr marL="89214" marR="89214" marT="44608" marB="44608"/>
                </a:tc>
                <a:tc>
                  <a:txBody>
                    <a:bodyPr/>
                    <a:lstStyle/>
                    <a:p>
                      <a:r>
                        <a:rPr lang="en-US" sz="1400" dirty="0">
                          <a:latin typeface="Times New Roman" panose="02020603050405020304" pitchFamily="18" charset="0"/>
                          <a:cs typeface="Times New Roman" panose="02020603050405020304" pitchFamily="18" charset="0"/>
                        </a:rPr>
                        <a:t>Increase retention by aligning employees’ financial interests with the company’s success, fostering a sense of ownership and commitment.</a:t>
                      </a:r>
                    </a:p>
                  </a:txBody>
                  <a:tcPr marL="89214" marR="89214" marT="44608" marB="44608"/>
                </a:tc>
                <a:extLst>
                  <a:ext uri="{0D108BD9-81ED-4DB2-BD59-A6C34878D82A}">
                    <a16:rowId xmlns:a16="http://schemas.microsoft.com/office/drawing/2014/main" val="3600630053"/>
                  </a:ext>
                </a:extLst>
              </a:tr>
            </a:tbl>
          </a:graphicData>
        </a:graphic>
      </p:graphicFrame>
    </p:spTree>
    <p:extLst>
      <p:ext uri="{BB962C8B-B14F-4D97-AF65-F5344CB8AC3E}">
        <p14:creationId xmlns:p14="http://schemas.microsoft.com/office/powerpoint/2010/main" val="788324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541EB7-948B-E2F3-4F76-74CE8F3C2283}"/>
              </a:ext>
            </a:extLst>
          </p:cNvPr>
          <p:cNvSpPr>
            <a:spLocks noGrp="1"/>
          </p:cNvSpPr>
          <p:nvPr>
            <p:ph type="title"/>
          </p:nvPr>
        </p:nvSpPr>
        <p:spPr>
          <a:xfrm>
            <a:off x="699713" y="248038"/>
            <a:ext cx="11338212" cy="1159200"/>
          </a:xfrm>
        </p:spPr>
        <p:txBody>
          <a:bodyPr vert="horz" lIns="91440" tIns="45720" rIns="91440" bIns="45720" rtlCol="0" anchor="ctr">
            <a:normAutofit/>
          </a:bodyPr>
          <a:lstStyle/>
          <a:p>
            <a:pPr algn="ctr"/>
            <a:r>
              <a:rPr lang="en-US" sz="3600" b="0" i="0" kern="1200" dirty="0">
                <a:solidFill>
                  <a:srgbClr val="FFFFFF"/>
                </a:solidFill>
                <a:effectLst/>
                <a:latin typeface="Times New Roman" panose="02020603050405020304" pitchFamily="18" charset="0"/>
                <a:cs typeface="Times New Roman" panose="02020603050405020304" pitchFamily="18" charset="0"/>
              </a:rPr>
              <a:t>Managerial/business recommendations</a:t>
            </a:r>
            <a:endParaRPr lang="en-US" sz="3600" kern="1200" dirty="0">
              <a:solidFill>
                <a:srgbClr val="FFFFFF"/>
              </a:solidFill>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6A450251-0033-6632-922B-005FAB6E5085}"/>
              </a:ext>
            </a:extLst>
          </p:cNvPr>
          <p:cNvGraphicFramePr>
            <a:graphicFrameLocks/>
          </p:cNvGraphicFramePr>
          <p:nvPr>
            <p:extLst>
              <p:ext uri="{D42A27DB-BD31-4B8C-83A1-F6EECF244321}">
                <p14:modId xmlns:p14="http://schemas.microsoft.com/office/powerpoint/2010/main" val="3100254779"/>
              </p:ext>
            </p:extLst>
          </p:nvPr>
        </p:nvGraphicFramePr>
        <p:xfrm>
          <a:off x="-4" y="1460587"/>
          <a:ext cx="12192004" cy="5397413"/>
        </p:xfrm>
        <a:graphic>
          <a:graphicData uri="http://schemas.openxmlformats.org/drawingml/2006/table">
            <a:tbl>
              <a:tblPr firstRow="1" bandRow="1">
                <a:tableStyleId>{5C22544A-7EE6-4342-B048-85BDC9FD1C3A}</a:tableStyleId>
              </a:tblPr>
              <a:tblGrid>
                <a:gridCol w="3965849">
                  <a:extLst>
                    <a:ext uri="{9D8B030D-6E8A-4147-A177-3AD203B41FA5}">
                      <a16:colId xmlns:a16="http://schemas.microsoft.com/office/drawing/2014/main" val="3976030759"/>
                    </a:ext>
                  </a:extLst>
                </a:gridCol>
                <a:gridCol w="4187622">
                  <a:extLst>
                    <a:ext uri="{9D8B030D-6E8A-4147-A177-3AD203B41FA5}">
                      <a16:colId xmlns:a16="http://schemas.microsoft.com/office/drawing/2014/main" val="3590747233"/>
                    </a:ext>
                  </a:extLst>
                </a:gridCol>
                <a:gridCol w="4038533">
                  <a:extLst>
                    <a:ext uri="{9D8B030D-6E8A-4147-A177-3AD203B41FA5}">
                      <a16:colId xmlns:a16="http://schemas.microsoft.com/office/drawing/2014/main" val="852642721"/>
                    </a:ext>
                  </a:extLst>
                </a:gridCol>
              </a:tblGrid>
              <a:tr h="453337">
                <a:tc>
                  <a:txBody>
                    <a:bodyPr/>
                    <a:lstStyle/>
                    <a:p>
                      <a:pPr algn="ctr"/>
                      <a:r>
                        <a:rPr lang="en-US" sz="1400" dirty="0">
                          <a:latin typeface="Times New Roman" panose="02020603050405020304" pitchFamily="18" charset="0"/>
                          <a:cs typeface="Times New Roman" panose="02020603050405020304" pitchFamily="18" charset="0"/>
                        </a:rPr>
                        <a:t>Business Recommendation</a:t>
                      </a:r>
                    </a:p>
                  </a:txBody>
                  <a:tcPr marL="89214" marR="89214" marT="44608" marB="44608"/>
                </a:tc>
                <a:tc>
                  <a:txBody>
                    <a:bodyPr/>
                    <a:lstStyle/>
                    <a:p>
                      <a:pPr algn="ctr"/>
                      <a:r>
                        <a:rPr lang="en-US" sz="1400" dirty="0">
                          <a:latin typeface="Times New Roman" panose="02020603050405020304" pitchFamily="18" charset="0"/>
                          <a:cs typeface="Times New Roman" panose="02020603050405020304" pitchFamily="18" charset="0"/>
                        </a:rPr>
                        <a:t>Action</a:t>
                      </a:r>
                    </a:p>
                  </a:txBody>
                  <a:tcPr marL="89214" marR="89214" marT="44608" marB="44608"/>
                </a:tc>
                <a:tc>
                  <a:txBody>
                    <a:bodyPr/>
                    <a:lstStyle/>
                    <a:p>
                      <a:pPr algn="ctr"/>
                      <a:r>
                        <a:rPr lang="en-US" sz="1400" dirty="0">
                          <a:latin typeface="Times New Roman" panose="02020603050405020304" pitchFamily="18" charset="0"/>
                          <a:cs typeface="Times New Roman" panose="02020603050405020304" pitchFamily="18" charset="0"/>
                        </a:rPr>
                        <a:t>Goal</a:t>
                      </a:r>
                    </a:p>
                  </a:txBody>
                  <a:tcPr marL="89214" marR="89214" marT="44608" marB="44608"/>
                </a:tc>
                <a:extLst>
                  <a:ext uri="{0D108BD9-81ED-4DB2-BD59-A6C34878D82A}">
                    <a16:rowId xmlns:a16="http://schemas.microsoft.com/office/drawing/2014/main" val="2077218214"/>
                  </a:ext>
                </a:extLst>
              </a:tr>
              <a:tr h="871056">
                <a:tc>
                  <a:txBody>
                    <a:bodyPr/>
                    <a:lstStyle/>
                    <a:p>
                      <a:pPr marL="0" algn="l" defTabSz="457200" rtl="0" eaLnBrk="1" latinLnBrk="0" hangingPunct="1"/>
                      <a:r>
                        <a:rPr lang="en-US" sz="1400" b="1" dirty="0">
                          <a:latin typeface="Times New Roman" panose="02020603050405020304" pitchFamily="18" charset="0"/>
                          <a:cs typeface="Times New Roman" panose="02020603050405020304" pitchFamily="18" charset="0"/>
                        </a:rPr>
                        <a:t>Strengthen Work-Life Balance Initiatives</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89214" marR="89214" marT="44608" marB="44608"/>
                </a:tc>
                <a:tc>
                  <a:txBody>
                    <a:bodyPr/>
                    <a:lstStyle/>
                    <a:p>
                      <a:pPr marL="0" algn="l" defTabSz="457200" rtl="0" eaLnBrk="1" latinLnBrk="0" hangingPunct="1"/>
                      <a:r>
                        <a:rPr lang="en-US" sz="1400" dirty="0">
                          <a:latin typeface="Times New Roman" panose="02020603050405020304" pitchFamily="18" charset="0"/>
                          <a:cs typeface="Times New Roman" panose="02020603050405020304" pitchFamily="18" charset="0"/>
                        </a:rPr>
                        <a:t>Implement flexible work arrangements, wellness programs, and mental health support tailored to employees most at risk of burnout. Promote a culture that respects personal time and well-being.</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89214" marR="89214" marT="44608" marB="44608"/>
                </a:tc>
                <a:tc>
                  <a:txBody>
                    <a:bodyPr/>
                    <a:lstStyle/>
                    <a:p>
                      <a:pPr marL="0" lvl="1" algn="l" defTabSz="457200" rtl="0" eaLnBrk="1" latinLnBrk="0" hangingPunct="1"/>
                      <a:r>
                        <a:rPr lang="en-US" sz="1400" dirty="0">
                          <a:latin typeface="Times New Roman" panose="02020603050405020304" pitchFamily="18" charset="0"/>
                          <a:cs typeface="Times New Roman" panose="02020603050405020304" pitchFamily="18" charset="0"/>
                        </a:rPr>
                        <a:t>Create a supportive work environment that enhances overall satisfaction and reduces stress-related attrition.</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89214" marR="89214" marT="44608" marB="44608"/>
                </a:tc>
                <a:extLst>
                  <a:ext uri="{0D108BD9-81ED-4DB2-BD59-A6C34878D82A}">
                    <a16:rowId xmlns:a16="http://schemas.microsoft.com/office/drawing/2014/main" val="1829369430"/>
                  </a:ext>
                </a:extLst>
              </a:tr>
              <a:tr h="960092">
                <a:tc>
                  <a:txBody>
                    <a:bodyPr/>
                    <a:lstStyle/>
                    <a:p>
                      <a:r>
                        <a:rPr lang="en-US" sz="1400" b="1" dirty="0">
                          <a:latin typeface="Times New Roman" panose="02020603050405020304" pitchFamily="18" charset="0"/>
                          <a:cs typeface="Times New Roman" panose="02020603050405020304" pitchFamily="18" charset="0"/>
                        </a:rPr>
                        <a:t>Implement Targeted Retention Programs</a:t>
                      </a:r>
                      <a:endParaRPr lang="en-US" sz="1400" b="1" kern="1200" dirty="0">
                        <a:solidFill>
                          <a:schemeClr val="dk1"/>
                        </a:solidFill>
                        <a:latin typeface="Times New Roman" panose="02020603050405020304" pitchFamily="18" charset="0"/>
                        <a:ea typeface="+mn-ea"/>
                        <a:cs typeface="Times New Roman" panose="02020603050405020304" pitchFamily="18" charset="0"/>
                      </a:endParaRPr>
                    </a:p>
                  </a:txBody>
                  <a:tcPr marL="89214" marR="89214" marT="44608" marB="44608"/>
                </a:tc>
                <a:tc>
                  <a:txBody>
                    <a:bodyPr/>
                    <a:lstStyle/>
                    <a:p>
                      <a:pPr marL="0" algn="l" defTabSz="457200" rtl="0" eaLnBrk="1" latinLnBrk="0" hangingPunct="1"/>
                      <a:r>
                        <a:rPr lang="en-US" sz="1400" dirty="0">
                          <a:latin typeface="Times New Roman" panose="02020603050405020304" pitchFamily="18" charset="0"/>
                          <a:cs typeface="Times New Roman" panose="02020603050405020304" pitchFamily="18" charset="0"/>
                        </a:rPr>
                        <a:t>Use the model’s predictions to identify at-risk employees early and initiate personalized retention efforts, such as career development opportunities or mentorship programs.</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89214" marR="89214" marT="44608" marB="44608"/>
                </a:tc>
                <a:tc>
                  <a:txBody>
                    <a:bodyPr/>
                    <a:lstStyle/>
                    <a:p>
                      <a:pPr marL="0" algn="l" defTabSz="457200" rtl="0" eaLnBrk="1" latinLnBrk="0" hangingPunct="1"/>
                      <a:r>
                        <a:rPr lang="en-US" sz="1400" dirty="0">
                          <a:latin typeface="Times New Roman" panose="02020603050405020304" pitchFamily="18" charset="0"/>
                          <a:cs typeface="Times New Roman" panose="02020603050405020304" pitchFamily="18" charset="0"/>
                        </a:rPr>
                        <a:t>Reduce turnover by proactively addressing employee concerns and fostering long-term engagement..</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89214" marR="89214" marT="44608" marB="44608"/>
                </a:tc>
                <a:extLst>
                  <a:ext uri="{0D108BD9-81ED-4DB2-BD59-A6C34878D82A}">
                    <a16:rowId xmlns:a16="http://schemas.microsoft.com/office/drawing/2014/main" val="1393324529"/>
                  </a:ext>
                </a:extLst>
              </a:tr>
              <a:tr h="871056">
                <a:tc>
                  <a:txBody>
                    <a:bodyPr/>
                    <a:lstStyle/>
                    <a:p>
                      <a:pPr marL="0" algn="l" defTabSz="457200" rtl="0" eaLnBrk="1" latinLnBrk="0" hangingPunct="1"/>
                      <a:r>
                        <a:rPr lang="en-US" sz="1400" b="1" dirty="0">
                          <a:latin typeface="Times New Roman" panose="02020603050405020304" pitchFamily="18" charset="0"/>
                          <a:cs typeface="Times New Roman" panose="02020603050405020304" pitchFamily="18" charset="0"/>
                        </a:rPr>
                        <a:t>Enhance Employee Engagement Efforts</a:t>
                      </a:r>
                      <a:endParaRPr lang="en-US" sz="1400" b="1" kern="1200" dirty="0">
                        <a:solidFill>
                          <a:schemeClr val="dk1"/>
                        </a:solidFill>
                        <a:latin typeface="Times New Roman" panose="02020603050405020304" pitchFamily="18" charset="0"/>
                        <a:ea typeface="+mn-ea"/>
                        <a:cs typeface="Times New Roman" panose="02020603050405020304" pitchFamily="18" charset="0"/>
                      </a:endParaRPr>
                    </a:p>
                  </a:txBody>
                  <a:tcPr marL="89214" marR="89214" marT="44608" marB="44608"/>
                </a:tc>
                <a:tc>
                  <a:txBody>
                    <a:bodyPr/>
                    <a:lstStyle/>
                    <a:p>
                      <a:pPr marL="0" algn="l" defTabSz="457200" rtl="0" eaLnBrk="1" latinLnBrk="0" hangingPunct="1"/>
                      <a:r>
                        <a:rPr lang="en-US" sz="1400" dirty="0">
                          <a:latin typeface="Times New Roman" panose="02020603050405020304" pitchFamily="18" charset="0"/>
                          <a:cs typeface="Times New Roman" panose="02020603050405020304" pitchFamily="18" charset="0"/>
                        </a:rPr>
                        <a:t>Focus on boosting engagement for high-performing employees who may feel undervalued or dissatisfied. Offer recognition, development opportunities, or flexible work arrangements to address their needs.</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89214" marR="89214" marT="44608" marB="44608"/>
                </a:tc>
                <a:tc>
                  <a:txBody>
                    <a:bodyPr/>
                    <a:lstStyle/>
                    <a:p>
                      <a:pPr marL="0" algn="l" defTabSz="457200" rtl="0" eaLnBrk="1" latinLnBrk="0" hangingPunct="1"/>
                      <a:r>
                        <a:rPr lang="en-US" sz="1400" dirty="0">
                          <a:latin typeface="Times New Roman" panose="02020603050405020304" pitchFamily="18" charset="0"/>
                          <a:cs typeface="Times New Roman" panose="02020603050405020304" pitchFamily="18" charset="0"/>
                        </a:rPr>
                        <a:t>Increase loyalty and job satisfaction by resolving issues that cause disengagement, particularly for high-risk roles.</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89214" marR="89214" marT="44608" marB="44608"/>
                </a:tc>
                <a:extLst>
                  <a:ext uri="{0D108BD9-81ED-4DB2-BD59-A6C34878D82A}">
                    <a16:rowId xmlns:a16="http://schemas.microsoft.com/office/drawing/2014/main" val="433422772"/>
                  </a:ext>
                </a:extLst>
              </a:tr>
              <a:tr h="871056">
                <a:tc>
                  <a:txBody>
                    <a:bodyPr/>
                    <a:lstStyle/>
                    <a:p>
                      <a:pPr marL="0" algn="l" defTabSz="457200" rtl="0" eaLnBrk="1" latinLnBrk="0" hangingPunct="1"/>
                      <a:r>
                        <a:rPr lang="en-US" sz="1400" b="1" dirty="0">
                          <a:latin typeface="Times New Roman" panose="02020603050405020304" pitchFamily="18" charset="0"/>
                          <a:cs typeface="Times New Roman" panose="02020603050405020304" pitchFamily="18" charset="0"/>
                        </a:rPr>
                        <a:t>Monitor and Address Departmental Trends</a:t>
                      </a:r>
                      <a:endParaRPr lang="en-US" sz="1400" b="1" kern="1200" dirty="0">
                        <a:solidFill>
                          <a:schemeClr val="dk1"/>
                        </a:solidFill>
                        <a:latin typeface="Times New Roman" panose="02020603050405020304" pitchFamily="18" charset="0"/>
                        <a:ea typeface="+mn-ea"/>
                        <a:cs typeface="Times New Roman" panose="02020603050405020304" pitchFamily="18" charset="0"/>
                      </a:endParaRPr>
                    </a:p>
                  </a:txBody>
                  <a:tcPr marL="89214" marR="89214" marT="44608" marB="44608"/>
                </a:tc>
                <a:tc>
                  <a:txBody>
                    <a:bodyPr/>
                    <a:lstStyle/>
                    <a:p>
                      <a:pPr marL="0" algn="l" defTabSz="457200" rtl="0" eaLnBrk="1" latinLnBrk="0" hangingPunct="1"/>
                      <a:r>
                        <a:rPr lang="en-US" sz="1400" dirty="0">
                          <a:latin typeface="Times New Roman" panose="02020603050405020304" pitchFamily="18" charset="0"/>
                          <a:cs typeface="Times New Roman" panose="02020603050405020304" pitchFamily="18" charset="0"/>
                        </a:rPr>
                        <a:t>Use the model to identify departments or job roles with elevated attrition rates. Conduct detailed analyses to uncover specific challenges, such as compensation, workload, or management practices.</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89214" marR="89214" marT="44608" marB="44608"/>
                </a:tc>
                <a:tc>
                  <a:txBody>
                    <a:bodyPr/>
                    <a:lstStyle/>
                    <a:p>
                      <a:pPr marL="0" algn="l" defTabSz="457200" rtl="0" eaLnBrk="1" latinLnBrk="0" hangingPunct="1"/>
                      <a:r>
                        <a:rPr lang="en-US" sz="1400" dirty="0">
                          <a:latin typeface="Times New Roman" panose="02020603050405020304" pitchFamily="18" charset="0"/>
                          <a:cs typeface="Times New Roman" panose="02020603050405020304" pitchFamily="18" charset="0"/>
                        </a:rPr>
                        <a:t>Implement targeted interventions to address pain points and improve retention in high-turnover area.</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89214" marR="89214" marT="44608" marB="44608"/>
                </a:tc>
                <a:extLst>
                  <a:ext uri="{0D108BD9-81ED-4DB2-BD59-A6C34878D82A}">
                    <a16:rowId xmlns:a16="http://schemas.microsoft.com/office/drawing/2014/main" val="1004225352"/>
                  </a:ext>
                </a:extLst>
              </a:tr>
              <a:tr h="1068210">
                <a:tc>
                  <a:txBody>
                    <a:bodyPr/>
                    <a:lstStyle/>
                    <a:p>
                      <a:pPr marL="0" algn="l" defTabSz="457200" rtl="0" eaLnBrk="1" latinLnBrk="0" hangingPunct="1"/>
                      <a:r>
                        <a:rPr lang="en-US" sz="1400" b="1" dirty="0">
                          <a:latin typeface="Times New Roman" panose="02020603050405020304" pitchFamily="18" charset="0"/>
                          <a:cs typeface="Times New Roman" panose="02020603050405020304" pitchFamily="18" charset="0"/>
                        </a:rPr>
                        <a:t>Utilize Predictive Analytics for Workforce Planning</a:t>
                      </a:r>
                      <a:endParaRPr lang="en-US" sz="1400" b="1" kern="1200" dirty="0">
                        <a:solidFill>
                          <a:schemeClr val="dk1"/>
                        </a:solidFill>
                        <a:latin typeface="Times New Roman" panose="02020603050405020304" pitchFamily="18" charset="0"/>
                        <a:ea typeface="+mn-ea"/>
                        <a:cs typeface="Times New Roman" panose="02020603050405020304" pitchFamily="18" charset="0"/>
                      </a:endParaRPr>
                    </a:p>
                  </a:txBody>
                  <a:tcPr marL="89214" marR="89214" marT="44608" marB="44608"/>
                </a:tc>
                <a:tc>
                  <a:txBody>
                    <a:bodyPr/>
                    <a:lstStyle/>
                    <a:p>
                      <a:pPr marL="0" algn="l" defTabSz="457200" rtl="0" eaLnBrk="1" latinLnBrk="0" hangingPunct="1"/>
                      <a:r>
                        <a:rPr lang="en-US" sz="1400" dirty="0">
                          <a:latin typeface="Times New Roman" panose="02020603050405020304" pitchFamily="18" charset="0"/>
                          <a:cs typeface="Times New Roman" panose="02020603050405020304" pitchFamily="18" charset="0"/>
                        </a:rPr>
                        <a:t>Apply the model’s insights for strategic workforce planning, such as anticipating future turnover and developing a robust talent pipeline. Use data to inform succession planning and prepare for upcoming skill needs.</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89214" marR="89214" marT="44608" marB="44608"/>
                </a:tc>
                <a:tc>
                  <a:txBody>
                    <a:bodyPr/>
                    <a:lstStyle/>
                    <a:p>
                      <a:pPr marL="0" algn="l" defTabSz="457200" rtl="0" eaLnBrk="1" latinLnBrk="0" hangingPunct="1"/>
                      <a:r>
                        <a:rPr lang="en-US" sz="1400" dirty="0">
                          <a:latin typeface="Times New Roman" panose="02020603050405020304" pitchFamily="18" charset="0"/>
                          <a:cs typeface="Times New Roman" panose="02020603050405020304" pitchFamily="18" charset="0"/>
                        </a:rPr>
                        <a:t>Build a forward-looking talent strategy that minimizes disruptions and ensures the company is well-prepared for future workforce demands.</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89214" marR="89214" marT="44608" marB="44608"/>
                </a:tc>
                <a:extLst>
                  <a:ext uri="{0D108BD9-81ED-4DB2-BD59-A6C34878D82A}">
                    <a16:rowId xmlns:a16="http://schemas.microsoft.com/office/drawing/2014/main" val="1745373247"/>
                  </a:ext>
                </a:extLst>
              </a:tr>
            </a:tbl>
          </a:graphicData>
        </a:graphic>
      </p:graphicFrame>
    </p:spTree>
    <p:extLst>
      <p:ext uri="{BB962C8B-B14F-4D97-AF65-F5344CB8AC3E}">
        <p14:creationId xmlns:p14="http://schemas.microsoft.com/office/powerpoint/2010/main" val="2110876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92163B7-9C96-2B58-BF62-9331F3EA8EE4}"/>
              </a:ext>
            </a:extLst>
          </p:cNvPr>
          <p:cNvSpPr>
            <a:spLocks noGrp="1"/>
          </p:cNvSpPr>
          <p:nvPr>
            <p:ph idx="1"/>
          </p:nvPr>
        </p:nvSpPr>
        <p:spPr>
          <a:xfrm>
            <a:off x="174420" y="776748"/>
            <a:ext cx="6575026" cy="5922426"/>
          </a:xfrm>
        </p:spPr>
        <p:txBody>
          <a:bodyPr anchor="ctr">
            <a:normAutofit/>
          </a:bodyPr>
          <a:lstStyle/>
          <a:p>
            <a:pPr>
              <a:buFont typeface="Arial" panose="020B0604020202020204" pitchFamily="34" charset="0"/>
              <a:buChar char="•"/>
            </a:pPr>
            <a:r>
              <a:rPr lang="en-US" sz="1500" b="1" dirty="0">
                <a:latin typeface="Times New Roman" panose="02020603050405020304" pitchFamily="18" charset="0"/>
                <a:cs typeface="Times New Roman" panose="02020603050405020304" pitchFamily="18" charset="0"/>
              </a:rPr>
              <a:t>Predicting Employee Attrition</a:t>
            </a:r>
            <a:endParaRPr lang="en-US" sz="15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Identifies employees at risk of leaving, enabling proactive interventions.</a:t>
            </a:r>
          </a:p>
          <a:p>
            <a:pPr>
              <a:buFont typeface="Arial" panose="020B0604020202020204" pitchFamily="34" charset="0"/>
              <a:buChar char="•"/>
            </a:pPr>
            <a:r>
              <a:rPr lang="en-US" sz="1500" b="1" dirty="0">
                <a:latin typeface="Times New Roman" panose="02020603050405020304" pitchFamily="18" charset="0"/>
                <a:cs typeface="Times New Roman" panose="02020603050405020304" pitchFamily="18" charset="0"/>
              </a:rPr>
              <a:t>Targeted Retention Strategies</a:t>
            </a:r>
            <a:endParaRPr lang="en-US" sz="15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Implement personalized incentives, career development programs, and work-life balance improvements.</a:t>
            </a:r>
          </a:p>
          <a:p>
            <a:pPr>
              <a:buFont typeface="Arial" panose="020B0604020202020204" pitchFamily="34" charset="0"/>
              <a:buChar char="•"/>
            </a:pPr>
            <a:r>
              <a:rPr lang="en-US" sz="1500" b="1" dirty="0">
                <a:latin typeface="Times New Roman" panose="02020603050405020304" pitchFamily="18" charset="0"/>
                <a:cs typeface="Times New Roman" panose="02020603050405020304" pitchFamily="18" charset="0"/>
              </a:rPr>
              <a:t>Reducing Turnover Costs</a:t>
            </a:r>
            <a:endParaRPr lang="en-US" sz="15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Lower recruitment and training expenses by retaining top talent.</a:t>
            </a:r>
          </a:p>
          <a:p>
            <a:pPr>
              <a:buFont typeface="Arial" panose="020B0604020202020204" pitchFamily="34" charset="0"/>
              <a:buChar char="•"/>
            </a:pPr>
            <a:r>
              <a:rPr lang="en-US" sz="1500" b="1" dirty="0">
                <a:latin typeface="Times New Roman" panose="02020603050405020304" pitchFamily="18" charset="0"/>
                <a:cs typeface="Times New Roman" panose="02020603050405020304" pitchFamily="18" charset="0"/>
              </a:rPr>
              <a:t>Optimizing Workforce Stability</a:t>
            </a:r>
            <a:endParaRPr lang="en-US" sz="15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Minimize the need for continuous hiring, creating a more stable and motivated workforce.</a:t>
            </a:r>
          </a:p>
          <a:p>
            <a:pPr>
              <a:buFont typeface="Arial" panose="020B0604020202020204" pitchFamily="34" charset="0"/>
              <a:buChar char="•"/>
            </a:pPr>
            <a:r>
              <a:rPr lang="en-US" sz="1500" b="1" dirty="0">
                <a:latin typeface="Times New Roman" panose="02020603050405020304" pitchFamily="18" charset="0"/>
                <a:cs typeface="Times New Roman" panose="02020603050405020304" pitchFamily="18" charset="0"/>
              </a:rPr>
              <a:t>Boosting Organizational Success</a:t>
            </a:r>
            <a:endParaRPr lang="en-US" sz="1500" dirty="0">
              <a:latin typeface="Times New Roman" panose="02020603050405020304" pitchFamily="18" charset="0"/>
              <a:cs typeface="Times New Roman" panose="02020603050405020304" pitchFamily="18" charset="0"/>
            </a:endParaRPr>
          </a:p>
          <a:p>
            <a:pPr marL="742950" lvl="1" indent="-285750"/>
            <a:r>
              <a:rPr lang="en-US" sz="1500" dirty="0">
                <a:latin typeface="Times New Roman" panose="02020603050405020304" pitchFamily="18" charset="0"/>
                <a:cs typeface="Times New Roman" panose="02020603050405020304" pitchFamily="18" charset="0"/>
              </a:rPr>
              <a:t>Increased employee loyalty directly impacts productivity, performance, and profitability.</a:t>
            </a:r>
          </a:p>
          <a:p>
            <a:pPr marL="0" indent="0">
              <a:buNone/>
            </a:pPr>
            <a:r>
              <a:rPr lang="en-US" sz="1500" b="1" u="sng" dirty="0">
                <a:latin typeface="Times New Roman" panose="02020603050405020304" pitchFamily="18" charset="0"/>
                <a:cs typeface="Times New Roman" panose="02020603050405020304" pitchFamily="18" charset="0"/>
              </a:rPr>
              <a:t>Conclusion:</a:t>
            </a:r>
          </a:p>
          <a:p>
            <a:pPr marL="0" marR="0" lvl="0" indent="0" algn="l" defTabSz="914400" rtl="0" eaLnBrk="0" fontAlgn="base" latinLnBrk="0" hangingPunct="0">
              <a:lnSpc>
                <a:spcPct val="110000"/>
              </a:lnSpc>
              <a:spcBef>
                <a:spcPct val="0"/>
              </a:spcBef>
              <a:spcAft>
                <a:spcPct val="0"/>
              </a:spcAft>
              <a:buClrTx/>
              <a:buSzTx/>
              <a:buNone/>
              <a:tabLst/>
            </a:pPr>
            <a:r>
              <a:rPr lang="en-US" altLang="en-US" sz="1500" dirty="0">
                <a:latin typeface="Times New Roman" panose="02020603050405020304" pitchFamily="18" charset="0"/>
                <a:cs typeface="Times New Roman" panose="02020603050405020304" pitchFamily="18" charset="0"/>
              </a:rPr>
              <a:t>Data mining has revealed key factors behind employee attrition at IBM. Our models help HR teams identify employees at risk of leaving. This allows for proactive retention strategies targeting these employees. Data-driven approaches can reduce attrition rates. Benefits include greater workforce stability, Higher employee satisfaction, Improved productivity and Enhanced overall business performance.</a:t>
            </a:r>
          </a:p>
          <a:p>
            <a:pPr marL="0" indent="0">
              <a:buNone/>
            </a:pPr>
            <a:endParaRPr lang="en-US" sz="1300" dirty="0"/>
          </a:p>
        </p:txBody>
      </p:sp>
      <p:pic>
        <p:nvPicPr>
          <p:cNvPr id="19" name="Picture 18" descr="Person holding a puzzle piece">
            <a:extLst>
              <a:ext uri="{FF2B5EF4-FFF2-40B4-BE49-F238E27FC236}">
                <a16:creationId xmlns:a16="http://schemas.microsoft.com/office/drawing/2014/main" id="{E0AB9BDF-06EC-B1CF-B3EE-45221A5CE826}"/>
              </a:ext>
            </a:extLst>
          </p:cNvPr>
          <p:cNvPicPr>
            <a:picLocks noChangeAspect="1"/>
          </p:cNvPicPr>
          <p:nvPr/>
        </p:nvPicPr>
        <p:blipFill>
          <a:blip r:embed="rId2"/>
          <a:srcRect l="23856" r="23530" b="-2"/>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4" name="Rectangle: Rounded Corners 3">
            <a:extLst>
              <a:ext uri="{FF2B5EF4-FFF2-40B4-BE49-F238E27FC236}">
                <a16:creationId xmlns:a16="http://schemas.microsoft.com/office/drawing/2014/main" id="{8C5E93F5-9C0F-1325-419F-25AE275F6DA2}"/>
              </a:ext>
            </a:extLst>
          </p:cNvPr>
          <p:cNvSpPr/>
          <p:nvPr/>
        </p:nvSpPr>
        <p:spPr>
          <a:xfrm>
            <a:off x="174419" y="158827"/>
            <a:ext cx="6331975" cy="4590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b">
            <a:noAutofit/>
          </a:bodyPr>
          <a:lstStyle/>
          <a:p>
            <a:pPr algn="ctr">
              <a:lnSpc>
                <a:spcPct val="90000"/>
              </a:lnSpc>
              <a:spcBef>
                <a:spcPct val="0"/>
              </a:spcBef>
              <a:spcAft>
                <a:spcPts val="600"/>
              </a:spcAft>
            </a:pPr>
            <a:r>
              <a:rPr lang="en-US" sz="2400" b="1" dirty="0">
                <a:latin typeface="Times New Roman" panose="02020603050405020304" pitchFamily="18" charset="0"/>
                <a:cs typeface="Times New Roman" panose="02020603050405020304" pitchFamily="18" charset="0"/>
              </a:rPr>
              <a:t>Conclusion: Key Insights &amp; Business Value</a:t>
            </a:r>
            <a:endParaRPr lang="en-US" sz="2400" kern="1200" dirty="0">
              <a:solidFill>
                <a:schemeClr val="bg1"/>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742507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D82ADB-C7AC-510D-CF5A-922E15FA378E}"/>
              </a:ext>
            </a:extLst>
          </p:cNvPr>
          <p:cNvSpPr>
            <a:spLocks noGrp="1"/>
          </p:cNvSpPr>
          <p:nvPr>
            <p:ph idx="1"/>
          </p:nvPr>
        </p:nvSpPr>
        <p:spPr>
          <a:xfrm>
            <a:off x="761798" y="1119143"/>
            <a:ext cx="5776654" cy="5320986"/>
          </a:xfrm>
        </p:spPr>
        <p:txBody>
          <a:bodyPr anchor="t">
            <a:normAutofit/>
          </a:bodyPr>
          <a:lstStyle/>
          <a:p>
            <a:r>
              <a:rPr lang="en-US" sz="2000" dirty="0">
                <a:latin typeface="Times New Roman" panose="02020603050405020304" pitchFamily="18" charset="0"/>
                <a:cs typeface="Times New Roman" panose="02020603050405020304" pitchFamily="18" charset="0"/>
              </a:rPr>
              <a:t>Data set @Kaggle Link</a:t>
            </a:r>
            <a:endParaRPr lang="en-US" sz="2000" dirty="0">
              <a:latin typeface="Times New Roman" panose="02020603050405020304" pitchFamily="18" charset="0"/>
              <a:cs typeface="Times New Roman" panose="02020603050405020304" pitchFamily="18" charset="0"/>
              <a:hlinkClick r:id="rId2"/>
            </a:endParaRPr>
          </a:p>
          <a:p>
            <a:pPr marL="0" indent="0">
              <a:buNone/>
            </a:pPr>
            <a:r>
              <a:rPr lang="en-US" sz="2000" dirty="0">
                <a:latin typeface="Times New Roman" panose="02020603050405020304" pitchFamily="18" charset="0"/>
                <a:cs typeface="Times New Roman" panose="02020603050405020304" pitchFamily="18" charset="0"/>
                <a:hlinkClick r:id="rId2"/>
              </a:rPr>
              <a:t>https://www.kaggle.com/datasets/pavansubhasht/ibm-hr-analytics-attrition-dataset</a:t>
            </a: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IBM Employee statistics Website</a:t>
            </a:r>
          </a:p>
          <a:p>
            <a:pPr marL="0" indent="0">
              <a:buNone/>
            </a:pPr>
            <a:r>
              <a:rPr lang="en-US" sz="2000" dirty="0">
                <a:latin typeface="Times New Roman" panose="02020603050405020304" pitchFamily="18" charset="0"/>
                <a:cs typeface="Times New Roman" panose="02020603050405020304" pitchFamily="18" charset="0"/>
                <a:hlinkClick r:id="rId3"/>
              </a:rPr>
              <a:t>https://www.statista.com/statistics/265007/number-of-employees-at-ibm-since-2000/</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p>
        </p:txBody>
      </p:sp>
      <p:pic>
        <p:nvPicPr>
          <p:cNvPr id="5" name="Picture 4" descr="Push pins laying down with one standing up">
            <a:extLst>
              <a:ext uri="{FF2B5EF4-FFF2-40B4-BE49-F238E27FC236}">
                <a16:creationId xmlns:a16="http://schemas.microsoft.com/office/drawing/2014/main" id="{33EB8C84-7EF9-7E35-13D0-1EEEC1C2EC1B}"/>
              </a:ext>
            </a:extLst>
          </p:cNvPr>
          <p:cNvPicPr>
            <a:picLocks noChangeAspect="1"/>
          </p:cNvPicPr>
          <p:nvPr/>
        </p:nvPicPr>
        <p:blipFill>
          <a:blip r:embed="rId4"/>
          <a:srcRect l="23356" r="30049" b="-1"/>
          <a:stretch/>
        </p:blipFill>
        <p:spPr>
          <a:xfrm>
            <a:off x="6866250" y="0"/>
            <a:ext cx="5325750" cy="6858000"/>
          </a:xfrm>
          <a:prstGeom prst="rect">
            <a:avLst/>
          </a:prstGeom>
          <a:effectLst>
            <a:outerShdw blurRad="127000" dist="50800" dir="10800000" sx="99000" sy="99000" algn="r" rotWithShape="0">
              <a:prstClr val="black">
                <a:alpha val="40000"/>
              </a:prstClr>
            </a:outerShdw>
          </a:effectLst>
        </p:spPr>
      </p:pic>
      <p:sp>
        <p:nvSpPr>
          <p:cNvPr id="7" name="Rectangle: Rounded Corners 6">
            <a:extLst>
              <a:ext uri="{FF2B5EF4-FFF2-40B4-BE49-F238E27FC236}">
                <a16:creationId xmlns:a16="http://schemas.microsoft.com/office/drawing/2014/main" id="{ADECF483-9BC3-5AEA-B176-59ED941D81D0}"/>
              </a:ext>
            </a:extLst>
          </p:cNvPr>
          <p:cNvSpPr/>
          <p:nvPr/>
        </p:nvSpPr>
        <p:spPr>
          <a:xfrm>
            <a:off x="761799" y="158828"/>
            <a:ext cx="5334197" cy="6696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b">
            <a:noAutofit/>
          </a:bodyPr>
          <a:lstStyle/>
          <a:p>
            <a:pPr algn="ctr">
              <a:lnSpc>
                <a:spcPct val="90000"/>
              </a:lnSpc>
              <a:spcBef>
                <a:spcPct val="0"/>
              </a:spcBef>
              <a:spcAft>
                <a:spcPts val="600"/>
              </a:spcAft>
            </a:pPr>
            <a:r>
              <a:rPr lang="en-US" sz="3600" b="1" dirty="0">
                <a:latin typeface="Times New Roman" panose="02020603050405020304" pitchFamily="18" charset="0"/>
                <a:cs typeface="Times New Roman" panose="02020603050405020304" pitchFamily="18" charset="0"/>
              </a:rPr>
              <a:t>References</a:t>
            </a:r>
            <a:endParaRPr lang="en-US" sz="3600" kern="1200" dirty="0">
              <a:solidFill>
                <a:schemeClr val="bg1"/>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4138202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33" name="Rectangle 1032">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ot just “THANK YOU” slide …. Not before the REAL ending | by Aravind  Gogineni | Sales World | Medium">
            <a:extLst>
              <a:ext uri="{FF2B5EF4-FFF2-40B4-BE49-F238E27FC236}">
                <a16:creationId xmlns:a16="http://schemas.microsoft.com/office/drawing/2014/main" id="{F4378D7F-8666-A707-25D5-DFE024D553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4186" r="8808"/>
          <a:stretch/>
        </p:blipFill>
        <p:spPr bwMode="auto">
          <a:xfrm>
            <a:off x="20" y="10"/>
            <a:ext cx="12191980" cy="6866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750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D1BC2-B971-36EC-F9B3-A8AB5BBE2A81}"/>
              </a:ext>
            </a:extLst>
          </p:cNvPr>
          <p:cNvSpPr>
            <a:spLocks noGrp="1"/>
          </p:cNvSpPr>
          <p:nvPr>
            <p:ph type="title"/>
          </p:nvPr>
        </p:nvSpPr>
        <p:spPr>
          <a:xfrm>
            <a:off x="3677264" y="2772697"/>
            <a:ext cx="6027175" cy="757084"/>
          </a:xfr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b">
            <a:noAutofit/>
          </a:bodyPr>
          <a:lstStyle/>
          <a:p>
            <a:pPr algn="ctr">
              <a:spcAft>
                <a:spcPts val="600"/>
              </a:spcAft>
            </a:pPr>
            <a:r>
              <a:rPr lang="en-US" sz="3600" b="1" dirty="0">
                <a:solidFill>
                  <a:schemeClr val="lt1"/>
                </a:solidFill>
                <a:latin typeface="Times New Roman" panose="02020603050405020304" pitchFamily="18" charset="0"/>
                <a:ea typeface="+mn-ea"/>
                <a:cs typeface="Times New Roman" panose="02020603050405020304" pitchFamily="18" charset="0"/>
              </a:rPr>
              <a:t>Backup slide</a:t>
            </a:r>
          </a:p>
        </p:txBody>
      </p:sp>
    </p:spTree>
    <p:extLst>
      <p:ext uri="{BB962C8B-B14F-4D97-AF65-F5344CB8AC3E}">
        <p14:creationId xmlns:p14="http://schemas.microsoft.com/office/powerpoint/2010/main" val="1397647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036">
            <a:extLst>
              <a:ext uri="{FF2B5EF4-FFF2-40B4-BE49-F238E27FC236}">
                <a16:creationId xmlns:a16="http://schemas.microsoft.com/office/drawing/2014/main" id="{0855A890-B60B-4670-9DC2-69DC05015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52F912-310D-F010-312A-70E0944C4163}"/>
              </a:ext>
            </a:extLst>
          </p:cNvPr>
          <p:cNvSpPr>
            <a:spLocks noGrp="1"/>
          </p:cNvSpPr>
          <p:nvPr>
            <p:ph type="title"/>
          </p:nvPr>
        </p:nvSpPr>
        <p:spPr>
          <a:xfrm>
            <a:off x="208660" y="0"/>
            <a:ext cx="4186359" cy="995393"/>
          </a:xfr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spcAft>
                <a:spcPts val="600"/>
              </a:spcAft>
            </a:pPr>
            <a:r>
              <a:rPr lang="en-US" sz="3700">
                <a:solidFill>
                  <a:schemeClr val="tx1"/>
                </a:solidFill>
                <a:latin typeface="+mj-lt"/>
                <a:ea typeface="+mj-ea"/>
                <a:cs typeface="+mj-cs"/>
              </a:rPr>
              <a:t>Outliers Images</a:t>
            </a:r>
          </a:p>
        </p:txBody>
      </p:sp>
      <p:sp>
        <p:nvSpPr>
          <p:cNvPr id="1039" name="Rectangle 1038">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22480"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042549"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3" name="Rectangle 104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283"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screenshot of a computer&#10;&#10;Description automatically generated">
            <a:extLst>
              <a:ext uri="{FF2B5EF4-FFF2-40B4-BE49-F238E27FC236}">
                <a16:creationId xmlns:a16="http://schemas.microsoft.com/office/drawing/2014/main" id="{3ECA1B9A-BAF2-FDAE-FAAB-31750782687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4251" y="1076001"/>
            <a:ext cx="3703320" cy="21386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screenshot of a computer&#10;&#10;Description automatically generated">
            <a:extLst>
              <a:ext uri="{FF2B5EF4-FFF2-40B4-BE49-F238E27FC236}">
                <a16:creationId xmlns:a16="http://schemas.microsoft.com/office/drawing/2014/main" id="{6D0385B8-9103-7987-5867-3C793352F9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27572" y="1076001"/>
            <a:ext cx="3703320" cy="21386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screenshot of a computer&#10;&#10;Description automatically generated">
            <a:extLst>
              <a:ext uri="{FF2B5EF4-FFF2-40B4-BE49-F238E27FC236}">
                <a16:creationId xmlns:a16="http://schemas.microsoft.com/office/drawing/2014/main" id="{F757C8C1-E40D-F42E-86B2-14FE67AF98B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54251" y="3762141"/>
            <a:ext cx="3703320" cy="21294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screenshot of a computer&#10;&#10;Description automatically generated">
            <a:extLst>
              <a:ext uri="{FF2B5EF4-FFF2-40B4-BE49-F238E27FC236}">
                <a16:creationId xmlns:a16="http://schemas.microsoft.com/office/drawing/2014/main" id="{BA67A197-51B6-9A2F-44B1-5E179A21CC3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32998" y="3762140"/>
            <a:ext cx="3703320" cy="2129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844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4" name="Rectangle 1033">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707BACE-B5A3-D53F-F884-ACBF2380C8C7}"/>
              </a:ext>
            </a:extLst>
          </p:cNvPr>
          <p:cNvSpPr/>
          <p:nvPr/>
        </p:nvSpPr>
        <p:spPr>
          <a:xfrm>
            <a:off x="5663401" y="99617"/>
            <a:ext cx="6164806" cy="4950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fontScale="85000" lnSpcReduction="20000"/>
          </a:bodyPr>
          <a:lstStyle/>
          <a:p>
            <a:pPr algn="ctr">
              <a:lnSpc>
                <a:spcPct val="90000"/>
              </a:lnSpc>
              <a:spcBef>
                <a:spcPct val="0"/>
              </a:spcBef>
              <a:spcAft>
                <a:spcPts val="600"/>
              </a:spcAft>
            </a:pPr>
            <a:r>
              <a:rPr lang="en-US" sz="3700" dirty="0">
                <a:solidFill>
                  <a:schemeClr val="bg1"/>
                </a:solidFill>
                <a:latin typeface="Times New Roman" panose="02020603050405020304" pitchFamily="18" charset="0"/>
                <a:ea typeface="+mj-ea"/>
                <a:cs typeface="Times New Roman" panose="02020603050405020304" pitchFamily="18" charset="0"/>
              </a:rPr>
              <a:t>Executive Summary</a:t>
            </a:r>
          </a:p>
        </p:txBody>
      </p:sp>
      <p:pic>
        <p:nvPicPr>
          <p:cNvPr id="1026" name="Picture 2" descr="IBM bets $34 billion that it can catch up to Amazon &amp; Microsoft - The  Sunday Guardian Live">
            <a:extLst>
              <a:ext uri="{FF2B5EF4-FFF2-40B4-BE49-F238E27FC236}">
                <a16:creationId xmlns:a16="http://schemas.microsoft.com/office/drawing/2014/main" id="{E485C5DC-7F6C-6BFF-0832-D6DEFDC4A7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281" r="29092" b="1"/>
          <a:stretch/>
        </p:blipFill>
        <p:spPr bwMode="auto">
          <a:xfrm>
            <a:off x="20" y="10"/>
            <a:ext cx="5545394"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7C4BC30-99E0-4AA6-A205-13F23A19A7C8}"/>
              </a:ext>
            </a:extLst>
          </p:cNvPr>
          <p:cNvSpPr>
            <a:spLocks noGrp="1" noRot="1" noMove="1" noResize="1" noEditPoints="1" noAdjustHandles="1" noChangeArrowheads="1" noChangeShapeType="1"/>
          </p:cNvSpPr>
          <p:nvPr>
            <p:ph idx="1"/>
          </p:nvPr>
        </p:nvSpPr>
        <p:spPr>
          <a:xfrm>
            <a:off x="5485730" y="694262"/>
            <a:ext cx="6706249" cy="6163728"/>
          </a:xfrm>
        </p:spPr>
        <p:txBody>
          <a:bodyPr vert="horz" lIns="91440" tIns="45720" rIns="91440" bIns="45720" rtlCol="0">
            <a:normAutofit fontScale="70000" lnSpcReduction="20000"/>
          </a:bodyPr>
          <a:lstStyle/>
          <a:p>
            <a:pPr marL="0" indent="0">
              <a:lnSpc>
                <a:spcPct val="110000"/>
              </a:lnSpc>
              <a:buNone/>
            </a:pPr>
            <a:r>
              <a:rPr lang="en-US" sz="2300" b="1" dirty="0">
                <a:latin typeface="Times New Roman" panose="02020603050405020304" pitchFamily="18" charset="0"/>
                <a:cs typeface="Times New Roman" panose="02020603050405020304" pitchFamily="18" charset="0"/>
              </a:rPr>
              <a:t>Objective: </a:t>
            </a:r>
            <a:r>
              <a:rPr lang="en-US" sz="2300" dirty="0">
                <a:latin typeface="Times New Roman" panose="02020603050405020304" pitchFamily="18" charset="0"/>
                <a:cs typeface="Times New Roman" panose="02020603050405020304" pitchFamily="18" charset="0"/>
              </a:rPr>
              <a:t>The goal of this project was to build predictive models to forecast IBM employee attrition and performance.</a:t>
            </a:r>
          </a:p>
          <a:p>
            <a:pPr marL="0" indent="0">
              <a:lnSpc>
                <a:spcPct val="110000"/>
              </a:lnSpc>
              <a:buNone/>
            </a:pPr>
            <a:r>
              <a:rPr lang="en-US" sz="2300" b="1" dirty="0">
                <a:latin typeface="Times New Roman" panose="02020603050405020304" pitchFamily="18" charset="0"/>
                <a:cs typeface="Times New Roman" panose="02020603050405020304" pitchFamily="18" charset="0"/>
              </a:rPr>
              <a:t>Models: </a:t>
            </a:r>
            <a:r>
              <a:rPr lang="en-US" sz="2300" dirty="0">
                <a:latin typeface="Times New Roman" panose="02020603050405020304" pitchFamily="18" charset="0"/>
                <a:cs typeface="Times New Roman" panose="02020603050405020304" pitchFamily="18" charset="0"/>
              </a:rPr>
              <a:t> Logistic regression analysis, decision trees, and Neural Network models  are used to predict the attrition rate and derive actionable insights at IBM Organization.</a:t>
            </a:r>
          </a:p>
          <a:p>
            <a:pPr>
              <a:lnSpc>
                <a:spcPct val="110000"/>
              </a:lnSpc>
            </a:pPr>
            <a:r>
              <a:rPr lang="en-US" sz="2300" b="1" u="sng" dirty="0">
                <a:latin typeface="Times New Roman" panose="02020603050405020304" pitchFamily="18" charset="0"/>
                <a:cs typeface="Times New Roman" panose="02020603050405020304" pitchFamily="18" charset="0"/>
              </a:rPr>
              <a:t>Logistic regression: </a:t>
            </a:r>
            <a:r>
              <a:rPr lang="en-US" sz="2300" dirty="0">
                <a:latin typeface="Times New Roman" panose="02020603050405020304" pitchFamily="18" charset="0"/>
                <a:cs typeface="Times New Roman" panose="02020603050405020304" pitchFamily="18" charset="0"/>
              </a:rPr>
              <a:t>We performed stepwise logistic regression, and the model was found to be significant. From the output, Business Travel, Over Time, Job Involvement, Work-Life Balance, Job Satisfaction, and Job Role as important predictors. </a:t>
            </a:r>
          </a:p>
          <a:p>
            <a:pPr>
              <a:lnSpc>
                <a:spcPct val="110000"/>
              </a:lnSpc>
            </a:pPr>
            <a:r>
              <a:rPr lang="en-US" sz="2300" dirty="0">
                <a:latin typeface="Times New Roman" panose="02020603050405020304" pitchFamily="18" charset="0"/>
                <a:cs typeface="Times New Roman" panose="02020603050405020304" pitchFamily="18" charset="0"/>
              </a:rPr>
              <a:t>Training Accuracy: 90.46% ,Validation Accuracy: 88.18%</a:t>
            </a:r>
          </a:p>
          <a:p>
            <a:pPr>
              <a:lnSpc>
                <a:spcPct val="110000"/>
              </a:lnSpc>
            </a:pPr>
            <a:r>
              <a:rPr lang="en-US" sz="2200" b="1" u="sng" dirty="0">
                <a:latin typeface="Times New Roman" panose="02020603050405020304" pitchFamily="18" charset="0"/>
                <a:cs typeface="Times New Roman" panose="02020603050405020304" pitchFamily="18" charset="0"/>
              </a:rPr>
              <a:t>Decision Tree: </a:t>
            </a:r>
            <a:r>
              <a:rPr lang="en-US" sz="2300" dirty="0">
                <a:latin typeface="Times New Roman" panose="02020603050405020304" pitchFamily="18" charset="0"/>
                <a:cs typeface="Times New Roman" panose="02020603050405020304" pitchFamily="18" charset="0"/>
              </a:rPr>
              <a:t>We obtained the best results from the decision tree with a maximum of 3 branches. Monthly Income, Over Time, Total Working Years, Job Role, and Stock Options are important variables. Root node split was based on Over Time, </a:t>
            </a:r>
          </a:p>
          <a:p>
            <a:pPr>
              <a:lnSpc>
                <a:spcPct val="110000"/>
              </a:lnSpc>
            </a:pPr>
            <a:r>
              <a:rPr lang="en-US" sz="2300" dirty="0">
                <a:latin typeface="Times New Roman" panose="02020603050405020304" pitchFamily="18" charset="0"/>
                <a:cs typeface="Times New Roman" panose="02020603050405020304" pitchFamily="18" charset="0"/>
              </a:rPr>
              <a:t>Misclassification rate of 0.125(validation dataset)</a:t>
            </a:r>
          </a:p>
          <a:p>
            <a:pPr>
              <a:lnSpc>
                <a:spcPct val="110000"/>
              </a:lnSpc>
            </a:pPr>
            <a:r>
              <a:rPr lang="en-US" sz="2100" b="1" u="sng" dirty="0">
                <a:latin typeface="Times New Roman" panose="02020603050405020304" pitchFamily="18" charset="0"/>
                <a:cs typeface="Times New Roman" panose="02020603050405020304" pitchFamily="18" charset="0"/>
              </a:rPr>
              <a:t>Neural Network</a:t>
            </a:r>
            <a:r>
              <a:rPr lang="en-US" sz="2300" dirty="0">
                <a:latin typeface="Times New Roman" panose="02020603050405020304" pitchFamily="18" charset="0"/>
                <a:cs typeface="Times New Roman" panose="02020603050405020304" pitchFamily="18" charset="0"/>
              </a:rPr>
              <a:t>: We achieved the best results from the neural network model with default hidden layers.  The model's performance on the validation dataset showed a misclassification rate of 0.10135 and indicating strong predictive capability for employee attrition. </a:t>
            </a:r>
          </a:p>
          <a:p>
            <a:pPr>
              <a:lnSpc>
                <a:spcPct val="110000"/>
              </a:lnSpc>
            </a:pPr>
            <a:r>
              <a:rPr lang="en-US" sz="2300" dirty="0">
                <a:latin typeface="Times New Roman" panose="02020603050405020304" pitchFamily="18" charset="0"/>
                <a:cs typeface="Times New Roman" panose="02020603050405020304" pitchFamily="18" charset="0"/>
              </a:rPr>
              <a:t>Training Accuracy: 90.38% , Validation Accuracy: 89.87%</a:t>
            </a:r>
          </a:p>
          <a:p>
            <a:pPr marL="0" indent="0">
              <a:lnSpc>
                <a:spcPct val="110000"/>
              </a:lnSpc>
              <a:buNone/>
            </a:pPr>
            <a:r>
              <a:rPr lang="en-US" sz="2300" b="1" dirty="0">
                <a:latin typeface="Times New Roman" panose="02020603050405020304" pitchFamily="18" charset="0"/>
                <a:cs typeface="Times New Roman" panose="02020603050405020304" pitchFamily="18" charset="0"/>
              </a:rPr>
              <a:t>Business Implications: </a:t>
            </a:r>
            <a:r>
              <a:rPr lang="en-US" sz="2200" dirty="0">
                <a:latin typeface="Times New Roman" panose="02020603050405020304" pitchFamily="18" charset="0"/>
                <a:cs typeface="Times New Roman" panose="02020603050405020304" pitchFamily="18" charset="0"/>
              </a:rPr>
              <a:t>Based on the results, we recommend </a:t>
            </a:r>
            <a:r>
              <a:rPr lang="en-US" sz="2200" b="1" dirty="0">
                <a:latin typeface="Times New Roman" panose="02020603050405020304" pitchFamily="18" charset="0"/>
                <a:cs typeface="Times New Roman" panose="02020603050405020304" pitchFamily="18" charset="0"/>
              </a:rPr>
              <a:t>addressing overtime Concerns, Optimizing Compensation</a:t>
            </a:r>
            <a:r>
              <a:rPr lang="en-US" sz="2100" b="1" dirty="0">
                <a:latin typeface="Times New Roman" panose="02020603050405020304" pitchFamily="18" charset="0"/>
                <a:cs typeface="Times New Roman" panose="02020603050405020304" pitchFamily="18" charset="0"/>
              </a:rPr>
              <a:t>, Workforce Planning </a:t>
            </a:r>
            <a:r>
              <a:rPr lang="en-US" sz="2200" dirty="0">
                <a:latin typeface="Times New Roman" panose="02020603050405020304" pitchFamily="18" charset="0"/>
                <a:cs typeface="Times New Roman" panose="02020603050405020304" pitchFamily="18" charset="0"/>
              </a:rPr>
              <a:t>and Enhancing  </a:t>
            </a:r>
            <a:r>
              <a:rPr lang="en-US" sz="2200" b="1" dirty="0">
                <a:latin typeface="Times New Roman" panose="02020603050405020304" pitchFamily="18" charset="0"/>
                <a:cs typeface="Times New Roman" panose="02020603050405020304" pitchFamily="18" charset="0"/>
              </a:rPr>
              <a:t>Stock Option </a:t>
            </a:r>
            <a:r>
              <a:rPr lang="en-US" sz="2200" dirty="0">
                <a:latin typeface="Times New Roman" panose="02020603050405020304" pitchFamily="18" charset="0"/>
                <a:cs typeface="Times New Roman" panose="02020603050405020304" pitchFamily="18" charset="0"/>
              </a:rPr>
              <a:t>Plans majorly and few other concerns can reduce the IBM attrition rate</a:t>
            </a:r>
            <a:r>
              <a:rPr lang="en-US" sz="2300" dirty="0">
                <a:latin typeface="Times New Roman" panose="02020603050405020304" pitchFamily="18" charset="0"/>
                <a:cs typeface="Times New Roman" panose="02020603050405020304" pitchFamily="18" charset="0"/>
              </a:rPr>
              <a:t>.</a:t>
            </a:r>
            <a:endParaRPr lang="en-US" sz="1000" dirty="0"/>
          </a:p>
        </p:txBody>
      </p:sp>
    </p:spTree>
    <p:extLst>
      <p:ext uri="{BB962C8B-B14F-4D97-AF65-F5344CB8AC3E}">
        <p14:creationId xmlns:p14="http://schemas.microsoft.com/office/powerpoint/2010/main" val="1969104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F91C58E2-B789-7DE3-3E22-54175229E09A}"/>
              </a:ext>
            </a:extLst>
          </p:cNvPr>
          <p:cNvSpPr>
            <a:spLocks noGrp="1"/>
          </p:cNvSpPr>
          <p:nvPr>
            <p:ph idx="1"/>
          </p:nvPr>
        </p:nvSpPr>
        <p:spPr>
          <a:xfrm>
            <a:off x="94931" y="1081551"/>
            <a:ext cx="7009578" cy="5717456"/>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Why was this project chosen:</a:t>
            </a:r>
          </a:p>
          <a:p>
            <a:pPr lvl="1">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Employee turnover is a major challenge for many organizations.</a:t>
            </a:r>
          </a:p>
          <a:p>
            <a:pPr lvl="1">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By analyzing data, this project aims to find key factors influencing employee attrition and performance to help businesses keep valuable employees and improve overall workforce management.</a:t>
            </a:r>
          </a:p>
          <a:p>
            <a:pPr marL="0" indent="0">
              <a:buNone/>
            </a:pPr>
            <a:r>
              <a:rPr lang="en-US" sz="1800" b="1" dirty="0">
                <a:latin typeface="Times New Roman" panose="02020603050405020304" pitchFamily="18" charset="0"/>
                <a:cs typeface="Times New Roman" panose="02020603050405020304" pitchFamily="18" charset="0"/>
              </a:rPr>
              <a:t>Why is this Important:</a:t>
            </a:r>
          </a:p>
          <a:p>
            <a:pPr lvl="1">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High attrition rates can lead to increased recruitment costs, loss of organizational knowledge, and reduced employee morale.</a:t>
            </a:r>
          </a:p>
          <a:p>
            <a:pPr lvl="1">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When employees leave, it costs companies money and affects productivity.</a:t>
            </a:r>
          </a:p>
          <a:p>
            <a:pPr lvl="1">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Understanding the factors that drive performance, and retention can help companies reduce turnover, increase employee satisfaction, and keep their workforce strong</a:t>
            </a:r>
          </a:p>
          <a:p>
            <a:pPr marL="0" indent="0" rtl="0">
              <a:buNone/>
            </a:pPr>
            <a:r>
              <a:rPr lang="en-US" sz="1800" b="1" dirty="0">
                <a:latin typeface="Times New Roman" panose="02020603050405020304" pitchFamily="18" charset="0"/>
                <a:cs typeface="Times New Roman" panose="02020603050405020304" pitchFamily="18" charset="0"/>
              </a:rPr>
              <a:t>Impact of the Project</a:t>
            </a:r>
          </a:p>
          <a:p>
            <a:pPr lvl="1">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findings will help IBM HR teams identify employees who might leave, improve retention efforts, and provide practical steps to boost employee satisfaction and in turn reduce attrition rate.</a:t>
            </a:r>
          </a:p>
          <a:p>
            <a:endParaRPr lang="en-US" sz="1300" dirty="0"/>
          </a:p>
        </p:txBody>
      </p:sp>
      <p:pic>
        <p:nvPicPr>
          <p:cNvPr id="10" name="Picture 9" descr="One in a crowd">
            <a:extLst>
              <a:ext uri="{FF2B5EF4-FFF2-40B4-BE49-F238E27FC236}">
                <a16:creationId xmlns:a16="http://schemas.microsoft.com/office/drawing/2014/main" id="{B38BBBE8-EF64-3D6A-CED5-D87412B7F079}"/>
              </a:ext>
            </a:extLst>
          </p:cNvPr>
          <p:cNvPicPr>
            <a:picLocks noChangeAspect="1"/>
          </p:cNvPicPr>
          <p:nvPr/>
        </p:nvPicPr>
        <p:blipFill>
          <a:blip r:embed="rId2"/>
          <a:srcRect l="27058" r="18342"/>
          <a:stretch/>
        </p:blipFill>
        <p:spPr>
          <a:xfrm>
            <a:off x="7199440" y="10"/>
            <a:ext cx="4992560" cy="6857990"/>
          </a:xfrm>
          <a:prstGeom prst="rect">
            <a:avLst/>
          </a:prstGeom>
          <a:effectLst/>
        </p:spPr>
      </p:pic>
      <p:sp>
        <p:nvSpPr>
          <p:cNvPr id="3" name="Rectangle: Rounded Corners 2">
            <a:extLst>
              <a:ext uri="{FF2B5EF4-FFF2-40B4-BE49-F238E27FC236}">
                <a16:creationId xmlns:a16="http://schemas.microsoft.com/office/drawing/2014/main" id="{E9159AA7-A8EE-4A05-0FCE-C3D041629DD3}"/>
              </a:ext>
            </a:extLst>
          </p:cNvPr>
          <p:cNvSpPr/>
          <p:nvPr/>
        </p:nvSpPr>
        <p:spPr>
          <a:xfrm>
            <a:off x="285134" y="250724"/>
            <a:ext cx="6351640" cy="5801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fontScale="92500" lnSpcReduction="10000"/>
          </a:bodyPr>
          <a:lstStyle/>
          <a:p>
            <a:pPr algn="ctr">
              <a:lnSpc>
                <a:spcPct val="90000"/>
              </a:lnSpc>
              <a:spcBef>
                <a:spcPct val="0"/>
              </a:spcBef>
              <a:spcAft>
                <a:spcPts val="600"/>
              </a:spcAft>
            </a:pPr>
            <a:r>
              <a:rPr lang="en-US" sz="3600" dirty="0">
                <a:latin typeface="Times New Roman" panose="02020603050405020304" pitchFamily="18" charset="0"/>
                <a:cs typeface="Times New Roman" panose="02020603050405020304" pitchFamily="18" charset="0"/>
              </a:rPr>
              <a:t>Project Motivation/Background</a:t>
            </a:r>
            <a:endParaRPr lang="en-US" sz="3700" dirty="0">
              <a:solidFill>
                <a:schemeClr val="bg1"/>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385606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70520A-BD9A-8FF8-AD71-A6D13752C4C4}"/>
              </a:ext>
            </a:extLst>
          </p:cNvPr>
          <p:cNvSpPr>
            <a:spLocks noGrp="1"/>
          </p:cNvSpPr>
          <p:nvPr>
            <p:ph idx="1"/>
          </p:nvPr>
        </p:nvSpPr>
        <p:spPr>
          <a:xfrm>
            <a:off x="510969" y="1104578"/>
            <a:ext cx="4752625" cy="5502698"/>
          </a:xfrm>
        </p:spPr>
        <p:txBody>
          <a:bodyPr>
            <a:normAutofit/>
          </a:bodyPr>
          <a:lstStyle/>
          <a:p>
            <a:pPr marL="0" indent="0" rtl="0">
              <a:buNone/>
            </a:pPr>
            <a:r>
              <a:rPr lang="en-US" sz="1900" b="1" dirty="0">
                <a:latin typeface="Times New Roman" panose="02020603050405020304" pitchFamily="18" charset="0"/>
                <a:cs typeface="Times New Roman" panose="02020603050405020304" pitchFamily="18" charset="0"/>
              </a:rPr>
              <a:t>What data was involved?</a:t>
            </a:r>
          </a:p>
          <a:p>
            <a:pPr marL="285750" indent="-285750"/>
            <a:r>
              <a:rPr lang="en-US" sz="2000" dirty="0">
                <a:latin typeface="Times New Roman" panose="02020603050405020304" pitchFamily="18" charset="0"/>
                <a:cs typeface="Times New Roman" panose="02020603050405020304" pitchFamily="18" charset="0"/>
              </a:rPr>
              <a:t>Dataset is created by IBM data scientists to simulate real-world HR data for </a:t>
            </a:r>
            <a:r>
              <a:rPr lang="en-US" sz="2000" dirty="0" err="1">
                <a:latin typeface="Times New Roman" panose="02020603050405020304" pitchFamily="18" charset="0"/>
                <a:cs typeface="Times New Roman" panose="02020603050405020304" pitchFamily="18" charset="0"/>
              </a:rPr>
              <a:t>analysing</a:t>
            </a:r>
            <a:r>
              <a:rPr lang="en-US" sz="2000" dirty="0">
                <a:latin typeface="Times New Roman" panose="02020603050405020304" pitchFamily="18" charset="0"/>
                <a:cs typeface="Times New Roman" panose="02020603050405020304" pitchFamily="18" charset="0"/>
              </a:rPr>
              <a:t> employee attrition.</a:t>
            </a:r>
          </a:p>
          <a:p>
            <a:pPr marL="285750" indent="-285750"/>
            <a:r>
              <a:rPr lang="en-US" sz="2000" dirty="0">
                <a:latin typeface="Times New Roman" panose="02020603050405020304" pitchFamily="18" charset="0"/>
                <a:cs typeface="Times New Roman" panose="02020603050405020304" pitchFamily="18" charset="0"/>
              </a:rPr>
              <a:t>Total number of observations is </a:t>
            </a:r>
            <a:r>
              <a:rPr lang="en-US" sz="2000" b="1" dirty="0">
                <a:latin typeface="Times New Roman" panose="02020603050405020304" pitchFamily="18" charset="0"/>
                <a:cs typeface="Times New Roman" panose="02020603050405020304" pitchFamily="18" charset="0"/>
              </a:rPr>
              <a:t>1470</a:t>
            </a:r>
            <a:r>
              <a:rPr lang="en-US" sz="2000" dirty="0">
                <a:latin typeface="Times New Roman" panose="02020603050405020304" pitchFamily="18" charset="0"/>
                <a:cs typeface="Times New Roman" panose="02020603050405020304" pitchFamily="18" charset="0"/>
              </a:rPr>
              <a:t> with </a:t>
            </a:r>
            <a:r>
              <a:rPr lang="en-US" sz="2000" b="1" dirty="0">
                <a:latin typeface="Times New Roman" panose="02020603050405020304" pitchFamily="18" charset="0"/>
                <a:cs typeface="Times New Roman" panose="02020603050405020304" pitchFamily="18" charset="0"/>
              </a:rPr>
              <a:t>35  independent attributes </a:t>
            </a:r>
            <a:r>
              <a:rPr lang="en-US" sz="2000" dirty="0">
                <a:latin typeface="Times New Roman" panose="02020603050405020304" pitchFamily="18" charset="0"/>
                <a:cs typeface="Times New Roman" panose="02020603050405020304" pitchFamily="18" charset="0"/>
              </a:rPr>
              <a:t>with  “Attrition” as Target variable with Yes/No value.</a:t>
            </a:r>
          </a:p>
          <a:p>
            <a:pPr rtl="0"/>
            <a:r>
              <a:rPr lang="en-US" sz="1900" dirty="0">
                <a:latin typeface="Times New Roman" panose="02020603050405020304" pitchFamily="18" charset="0"/>
                <a:cs typeface="Times New Roman" panose="02020603050405020304" pitchFamily="18" charset="0"/>
              </a:rPr>
              <a:t>In the dataset, for the variable Attrition (target variable), the frequency distribution is as follows:</a:t>
            </a:r>
          </a:p>
          <a:p>
            <a:pPr rtl="0">
              <a:buFont typeface="Arial" panose="020B0604020202020204" pitchFamily="34" charset="0"/>
              <a:buChar char="•"/>
            </a:pPr>
            <a:r>
              <a:rPr lang="en-US" sz="1900" b="1" dirty="0">
                <a:latin typeface="Times New Roman" panose="02020603050405020304" pitchFamily="18" charset="0"/>
                <a:cs typeface="Times New Roman" panose="02020603050405020304" pitchFamily="18" charset="0"/>
              </a:rPr>
              <a:t>No </a:t>
            </a:r>
            <a:r>
              <a:rPr lang="en-US" sz="1900" dirty="0">
                <a:latin typeface="Times New Roman" panose="02020603050405020304" pitchFamily="18" charset="0"/>
                <a:cs typeface="Times New Roman" panose="02020603050405020304" pitchFamily="18" charset="0"/>
              </a:rPr>
              <a:t>(indicating employees who did not leave the company) </a:t>
            </a:r>
            <a:r>
              <a:rPr lang="en-US" sz="1900" b="1" dirty="0">
                <a:latin typeface="Times New Roman" panose="02020603050405020304" pitchFamily="18" charset="0"/>
                <a:cs typeface="Times New Roman" panose="02020603050405020304" pitchFamily="18" charset="0"/>
              </a:rPr>
              <a:t>appears 1233 </a:t>
            </a:r>
            <a:r>
              <a:rPr lang="en-US" sz="1900" dirty="0">
                <a:latin typeface="Times New Roman" panose="02020603050405020304" pitchFamily="18" charset="0"/>
                <a:cs typeface="Times New Roman" panose="02020603050405020304" pitchFamily="18" charset="0"/>
              </a:rPr>
              <a:t>times, accounting for 83.88% of the total records.</a:t>
            </a:r>
          </a:p>
          <a:p>
            <a:pPr rtl="0">
              <a:buFont typeface="Arial" panose="020B0604020202020204" pitchFamily="34" charset="0"/>
              <a:buChar char="•"/>
            </a:pPr>
            <a:r>
              <a:rPr lang="en-US" sz="1900" b="1" dirty="0">
                <a:latin typeface="Times New Roman" panose="02020603050405020304" pitchFamily="18" charset="0"/>
                <a:cs typeface="Times New Roman" panose="02020603050405020304" pitchFamily="18" charset="0"/>
              </a:rPr>
              <a:t>Yes</a:t>
            </a:r>
            <a:r>
              <a:rPr lang="en-US" sz="1900" dirty="0">
                <a:latin typeface="Times New Roman" panose="02020603050405020304" pitchFamily="18" charset="0"/>
                <a:cs typeface="Times New Roman" panose="02020603050405020304" pitchFamily="18" charset="0"/>
              </a:rPr>
              <a:t> (indicating employees who left the company) </a:t>
            </a:r>
            <a:r>
              <a:rPr lang="en-US" sz="1900" b="1" dirty="0">
                <a:latin typeface="Times New Roman" panose="02020603050405020304" pitchFamily="18" charset="0"/>
                <a:cs typeface="Times New Roman" panose="02020603050405020304" pitchFamily="18" charset="0"/>
              </a:rPr>
              <a:t>appears 237 times</a:t>
            </a:r>
            <a:r>
              <a:rPr lang="en-US" sz="1900" dirty="0">
                <a:latin typeface="Times New Roman" panose="02020603050405020304" pitchFamily="18" charset="0"/>
                <a:cs typeface="Times New Roman" panose="02020603050405020304" pitchFamily="18" charset="0"/>
              </a:rPr>
              <a:t>, making up 16.12% of the total records.</a:t>
            </a:r>
          </a:p>
          <a:p>
            <a:endParaRPr lang="en-US" dirty="0"/>
          </a:p>
        </p:txBody>
      </p:sp>
      <p:graphicFrame>
        <p:nvGraphicFramePr>
          <p:cNvPr id="4" name="Table 3">
            <a:extLst>
              <a:ext uri="{FF2B5EF4-FFF2-40B4-BE49-F238E27FC236}">
                <a16:creationId xmlns:a16="http://schemas.microsoft.com/office/drawing/2014/main" id="{D3708217-2057-12B9-C040-AB09BAFE241B}"/>
              </a:ext>
            </a:extLst>
          </p:cNvPr>
          <p:cNvGraphicFramePr>
            <a:graphicFrameLocks noGrp="1"/>
          </p:cNvGraphicFramePr>
          <p:nvPr>
            <p:extLst>
              <p:ext uri="{D42A27DB-BD31-4B8C-83A1-F6EECF244321}">
                <p14:modId xmlns:p14="http://schemas.microsoft.com/office/powerpoint/2010/main" val="3300145780"/>
              </p:ext>
            </p:extLst>
          </p:nvPr>
        </p:nvGraphicFramePr>
        <p:xfrm>
          <a:off x="5447069" y="2879185"/>
          <a:ext cx="6683644" cy="3554944"/>
        </p:xfrm>
        <a:graphic>
          <a:graphicData uri="http://schemas.openxmlformats.org/drawingml/2006/table">
            <a:tbl>
              <a:tblPr firstRow="1" bandRow="1">
                <a:tableStyleId>{5C22544A-7EE6-4342-B048-85BDC9FD1C3A}</a:tableStyleId>
              </a:tblPr>
              <a:tblGrid>
                <a:gridCol w="2426739">
                  <a:extLst>
                    <a:ext uri="{9D8B030D-6E8A-4147-A177-3AD203B41FA5}">
                      <a16:colId xmlns:a16="http://schemas.microsoft.com/office/drawing/2014/main" val="3304912636"/>
                    </a:ext>
                  </a:extLst>
                </a:gridCol>
                <a:gridCol w="1505411">
                  <a:extLst>
                    <a:ext uri="{9D8B030D-6E8A-4147-A177-3AD203B41FA5}">
                      <a16:colId xmlns:a16="http://schemas.microsoft.com/office/drawing/2014/main" val="1433358188"/>
                    </a:ext>
                  </a:extLst>
                </a:gridCol>
                <a:gridCol w="1375747">
                  <a:extLst>
                    <a:ext uri="{9D8B030D-6E8A-4147-A177-3AD203B41FA5}">
                      <a16:colId xmlns:a16="http://schemas.microsoft.com/office/drawing/2014/main" val="3866161426"/>
                    </a:ext>
                  </a:extLst>
                </a:gridCol>
                <a:gridCol w="1375747">
                  <a:extLst>
                    <a:ext uri="{9D8B030D-6E8A-4147-A177-3AD203B41FA5}">
                      <a16:colId xmlns:a16="http://schemas.microsoft.com/office/drawing/2014/main" val="3623353177"/>
                    </a:ext>
                  </a:extLst>
                </a:gridCol>
              </a:tblGrid>
              <a:tr h="444368">
                <a:tc>
                  <a:txBody>
                    <a:bodyPr/>
                    <a:lstStyle/>
                    <a:p>
                      <a:r>
                        <a:rPr lang="en-US" sz="1600" dirty="0">
                          <a:latin typeface="Times New Roman" panose="02020603050405020304" pitchFamily="18" charset="0"/>
                          <a:cs typeface="Times New Roman" panose="02020603050405020304" pitchFamily="18" charset="0"/>
                        </a:rPr>
                        <a:t>Variable</a:t>
                      </a:r>
                    </a:p>
                  </a:txBody>
                  <a:tcPr/>
                </a:tc>
                <a:tc>
                  <a:txBody>
                    <a:bodyPr/>
                    <a:lstStyle/>
                    <a:p>
                      <a:r>
                        <a:rPr lang="en-US" sz="1600" dirty="0">
                          <a:latin typeface="Times New Roman" panose="02020603050405020304" pitchFamily="18" charset="0"/>
                          <a:cs typeface="Times New Roman" panose="02020603050405020304" pitchFamily="18" charset="0"/>
                        </a:rPr>
                        <a:t>Mode %</a:t>
                      </a:r>
                    </a:p>
                  </a:txBody>
                  <a:tcPr/>
                </a:tc>
                <a:tc>
                  <a:txBody>
                    <a:bodyPr/>
                    <a:lstStyle/>
                    <a:p>
                      <a:r>
                        <a:rPr lang="en-US" sz="1600" dirty="0">
                          <a:latin typeface="Times New Roman" panose="02020603050405020304" pitchFamily="18" charset="0"/>
                          <a:cs typeface="Times New Roman" panose="02020603050405020304" pitchFamily="18" charset="0"/>
                        </a:rPr>
                        <a:t>Levels</a:t>
                      </a:r>
                    </a:p>
                  </a:txBody>
                  <a:tcPr/>
                </a:tc>
                <a:tc>
                  <a:txBody>
                    <a:bodyPr/>
                    <a:lstStyle/>
                    <a:p>
                      <a:r>
                        <a:rPr lang="en-US" sz="1600" dirty="0">
                          <a:latin typeface="Times New Roman" panose="02020603050405020304" pitchFamily="18" charset="0"/>
                          <a:cs typeface="Times New Roman" panose="02020603050405020304" pitchFamily="18" charset="0"/>
                        </a:rPr>
                        <a:t>Mode2 %</a:t>
                      </a:r>
                    </a:p>
                  </a:txBody>
                  <a:tcPr/>
                </a:tc>
                <a:extLst>
                  <a:ext uri="{0D108BD9-81ED-4DB2-BD59-A6C34878D82A}">
                    <a16:rowId xmlns:a16="http://schemas.microsoft.com/office/drawing/2014/main" val="361887523"/>
                  </a:ext>
                </a:extLst>
              </a:tr>
              <a:tr h="444368">
                <a:tc>
                  <a:txBody>
                    <a:bodyPr/>
                    <a:lstStyle/>
                    <a:p>
                      <a:r>
                        <a:rPr lang="en-US" sz="1600" dirty="0">
                          <a:latin typeface="Times New Roman" panose="02020603050405020304" pitchFamily="18" charset="0"/>
                          <a:cs typeface="Times New Roman" panose="02020603050405020304" pitchFamily="18" charset="0"/>
                        </a:rPr>
                        <a:t>Work life Balance</a:t>
                      </a:r>
                    </a:p>
                  </a:txBody>
                  <a:tcPr/>
                </a:tc>
                <a:tc>
                  <a:txBody>
                    <a:bodyPr/>
                    <a:lstStyle/>
                    <a:p>
                      <a:r>
                        <a:rPr lang="en-US" sz="1600" dirty="0">
                          <a:latin typeface="Times New Roman" panose="02020603050405020304" pitchFamily="18" charset="0"/>
                          <a:cs typeface="Times New Roman" panose="02020603050405020304" pitchFamily="18" charset="0"/>
                        </a:rPr>
                        <a:t>60.75</a:t>
                      </a:r>
                    </a:p>
                  </a:txBody>
                  <a:tcPr/>
                </a:tc>
                <a:tc>
                  <a:txBody>
                    <a:bodyPr/>
                    <a:lstStyle/>
                    <a:p>
                      <a:r>
                        <a:rPr lang="en-US" sz="1600" dirty="0">
                          <a:latin typeface="Times New Roman" panose="02020603050405020304" pitchFamily="18" charset="0"/>
                          <a:cs typeface="Times New Roman" panose="02020603050405020304" pitchFamily="18" charset="0"/>
                        </a:rPr>
                        <a:t>4</a:t>
                      </a:r>
                    </a:p>
                  </a:txBody>
                  <a:tcPr/>
                </a:tc>
                <a:tc>
                  <a:txBody>
                    <a:bodyPr/>
                    <a:lstStyle/>
                    <a:p>
                      <a:r>
                        <a:rPr lang="en-US" sz="1600" dirty="0">
                          <a:latin typeface="Times New Roman" panose="02020603050405020304" pitchFamily="18" charset="0"/>
                          <a:cs typeface="Times New Roman" panose="02020603050405020304" pitchFamily="18" charset="0"/>
                        </a:rPr>
                        <a:t>23.40</a:t>
                      </a:r>
                    </a:p>
                  </a:txBody>
                  <a:tcPr/>
                </a:tc>
                <a:extLst>
                  <a:ext uri="{0D108BD9-81ED-4DB2-BD59-A6C34878D82A}">
                    <a16:rowId xmlns:a16="http://schemas.microsoft.com/office/drawing/2014/main" val="2340425479"/>
                  </a:ext>
                </a:extLst>
              </a:tr>
              <a:tr h="444368">
                <a:tc>
                  <a:txBody>
                    <a:bodyPr/>
                    <a:lstStyle/>
                    <a:p>
                      <a:r>
                        <a:rPr lang="en-US" sz="1600" dirty="0">
                          <a:latin typeface="Times New Roman" panose="02020603050405020304" pitchFamily="18" charset="0"/>
                          <a:cs typeface="Times New Roman" panose="02020603050405020304" pitchFamily="18" charset="0"/>
                        </a:rPr>
                        <a:t>Stock option Level</a:t>
                      </a:r>
                    </a:p>
                  </a:txBody>
                  <a:tcPr/>
                </a:tc>
                <a:tc>
                  <a:txBody>
                    <a:bodyPr/>
                    <a:lstStyle/>
                    <a:p>
                      <a:r>
                        <a:rPr lang="en-US" sz="1600" dirty="0">
                          <a:latin typeface="Times New Roman" panose="02020603050405020304" pitchFamily="18" charset="0"/>
                          <a:cs typeface="Times New Roman" panose="02020603050405020304" pitchFamily="18" charset="0"/>
                        </a:rPr>
                        <a:t>42.93</a:t>
                      </a:r>
                    </a:p>
                  </a:txBody>
                  <a:tcPr/>
                </a:tc>
                <a:tc>
                  <a:txBody>
                    <a:bodyPr/>
                    <a:lstStyle/>
                    <a:p>
                      <a:r>
                        <a:rPr lang="en-US" sz="1600" dirty="0">
                          <a:latin typeface="Times New Roman" panose="02020603050405020304" pitchFamily="18" charset="0"/>
                          <a:cs typeface="Times New Roman" panose="02020603050405020304" pitchFamily="18" charset="0"/>
                        </a:rPr>
                        <a:t>4</a:t>
                      </a:r>
                    </a:p>
                  </a:txBody>
                  <a:tcPr/>
                </a:tc>
                <a:tc>
                  <a:txBody>
                    <a:bodyPr/>
                    <a:lstStyle/>
                    <a:p>
                      <a:r>
                        <a:rPr lang="en-US" sz="1600" dirty="0">
                          <a:latin typeface="Times New Roman" panose="02020603050405020304" pitchFamily="18" charset="0"/>
                          <a:cs typeface="Times New Roman" panose="02020603050405020304" pitchFamily="18" charset="0"/>
                        </a:rPr>
                        <a:t>40.54</a:t>
                      </a:r>
                    </a:p>
                  </a:txBody>
                  <a:tcPr/>
                </a:tc>
                <a:extLst>
                  <a:ext uri="{0D108BD9-81ED-4DB2-BD59-A6C34878D82A}">
                    <a16:rowId xmlns:a16="http://schemas.microsoft.com/office/drawing/2014/main" val="2443725081"/>
                  </a:ext>
                </a:extLst>
              </a:tr>
              <a:tr h="44436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Job role</a:t>
                      </a:r>
                    </a:p>
                  </a:txBody>
                  <a:tcPr/>
                </a:tc>
                <a:tc>
                  <a:txBody>
                    <a:bodyPr/>
                    <a:lstStyle/>
                    <a:p>
                      <a:r>
                        <a:rPr lang="en-US" sz="1600" dirty="0">
                          <a:latin typeface="Times New Roman" panose="02020603050405020304" pitchFamily="18" charset="0"/>
                          <a:cs typeface="Times New Roman" panose="02020603050405020304" pitchFamily="18" charset="0"/>
                        </a:rPr>
                        <a:t>22.18</a:t>
                      </a:r>
                    </a:p>
                  </a:txBody>
                  <a:tcPr/>
                </a:tc>
                <a:tc>
                  <a:txBody>
                    <a:bodyPr/>
                    <a:lstStyle/>
                    <a:p>
                      <a:r>
                        <a:rPr lang="en-US" sz="1600" dirty="0">
                          <a:latin typeface="Times New Roman" panose="02020603050405020304" pitchFamily="18" charset="0"/>
                          <a:cs typeface="Times New Roman" panose="02020603050405020304" pitchFamily="18" charset="0"/>
                        </a:rPr>
                        <a:t>9</a:t>
                      </a:r>
                    </a:p>
                  </a:txBody>
                  <a:tcPr/>
                </a:tc>
                <a:tc>
                  <a:txBody>
                    <a:bodyPr/>
                    <a:lstStyle/>
                    <a:p>
                      <a:r>
                        <a:rPr lang="en-US" sz="1600" dirty="0">
                          <a:latin typeface="Times New Roman" panose="02020603050405020304" pitchFamily="18" charset="0"/>
                          <a:cs typeface="Times New Roman" panose="02020603050405020304" pitchFamily="18" charset="0"/>
                        </a:rPr>
                        <a:t>19.86</a:t>
                      </a:r>
                    </a:p>
                  </a:txBody>
                  <a:tcPr/>
                </a:tc>
                <a:extLst>
                  <a:ext uri="{0D108BD9-81ED-4DB2-BD59-A6C34878D82A}">
                    <a16:rowId xmlns:a16="http://schemas.microsoft.com/office/drawing/2014/main" val="1938937350"/>
                  </a:ext>
                </a:extLst>
              </a:tr>
              <a:tr h="44436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Job satisfaction</a:t>
                      </a:r>
                    </a:p>
                  </a:txBody>
                  <a:tcPr/>
                </a:tc>
                <a:tc>
                  <a:txBody>
                    <a:bodyPr/>
                    <a:lstStyle/>
                    <a:p>
                      <a:r>
                        <a:rPr lang="en-US" sz="1600" dirty="0">
                          <a:latin typeface="Times New Roman" panose="02020603050405020304" pitchFamily="18" charset="0"/>
                          <a:cs typeface="Times New Roman" panose="02020603050405020304" pitchFamily="18" charset="0"/>
                        </a:rPr>
                        <a:t>31.22</a:t>
                      </a:r>
                    </a:p>
                  </a:txBody>
                  <a:tcPr/>
                </a:tc>
                <a:tc>
                  <a:txBody>
                    <a:bodyPr/>
                    <a:lstStyle/>
                    <a:p>
                      <a:r>
                        <a:rPr lang="en-US" sz="1600" dirty="0">
                          <a:latin typeface="Times New Roman" panose="02020603050405020304" pitchFamily="18" charset="0"/>
                          <a:cs typeface="Times New Roman" panose="02020603050405020304" pitchFamily="18" charset="0"/>
                        </a:rPr>
                        <a:t>4</a:t>
                      </a:r>
                    </a:p>
                  </a:txBody>
                  <a:tcPr/>
                </a:tc>
                <a:tc>
                  <a:txBody>
                    <a:bodyPr/>
                    <a:lstStyle/>
                    <a:p>
                      <a:r>
                        <a:rPr lang="en-US" sz="1600" dirty="0">
                          <a:latin typeface="Times New Roman" panose="02020603050405020304" pitchFamily="18" charset="0"/>
                          <a:cs typeface="Times New Roman" panose="02020603050405020304" pitchFamily="18" charset="0"/>
                        </a:rPr>
                        <a:t>30.07</a:t>
                      </a:r>
                    </a:p>
                  </a:txBody>
                  <a:tcPr/>
                </a:tc>
                <a:extLst>
                  <a:ext uri="{0D108BD9-81ED-4DB2-BD59-A6C34878D82A}">
                    <a16:rowId xmlns:a16="http://schemas.microsoft.com/office/drawing/2014/main" val="844376278"/>
                  </a:ext>
                </a:extLst>
              </a:tr>
              <a:tr h="44436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Overtime</a:t>
                      </a:r>
                    </a:p>
                  </a:txBody>
                  <a:tcPr/>
                </a:tc>
                <a:tc>
                  <a:txBody>
                    <a:bodyPr/>
                    <a:lstStyle/>
                    <a:p>
                      <a:r>
                        <a:rPr lang="en-US" sz="1600" dirty="0">
                          <a:latin typeface="Times New Roman" panose="02020603050405020304" pitchFamily="18" charset="0"/>
                          <a:cs typeface="Times New Roman" panose="02020603050405020304" pitchFamily="18" charset="0"/>
                        </a:rPr>
                        <a:t>71.70</a:t>
                      </a:r>
                    </a:p>
                  </a:txBody>
                  <a:tcPr/>
                </a:tc>
                <a:tc>
                  <a:txBody>
                    <a:bodyPr/>
                    <a:lstStyle/>
                    <a:p>
                      <a:r>
                        <a:rPr lang="en-US" sz="1600" dirty="0">
                          <a:latin typeface="Times New Roman" panose="02020603050405020304" pitchFamily="18" charset="0"/>
                          <a:cs typeface="Times New Roman" panose="02020603050405020304" pitchFamily="18" charset="0"/>
                        </a:rPr>
                        <a:t>2</a:t>
                      </a:r>
                    </a:p>
                  </a:txBody>
                  <a:tcPr/>
                </a:tc>
                <a:tc>
                  <a:txBody>
                    <a:bodyPr/>
                    <a:lstStyle/>
                    <a:p>
                      <a:r>
                        <a:rPr lang="en-US" sz="1600" dirty="0">
                          <a:latin typeface="Times New Roman" panose="02020603050405020304" pitchFamily="18" charset="0"/>
                          <a:cs typeface="Times New Roman" panose="02020603050405020304" pitchFamily="18" charset="0"/>
                        </a:rPr>
                        <a:t>28.30</a:t>
                      </a:r>
                    </a:p>
                  </a:txBody>
                  <a:tcPr/>
                </a:tc>
                <a:extLst>
                  <a:ext uri="{0D108BD9-81ED-4DB2-BD59-A6C34878D82A}">
                    <a16:rowId xmlns:a16="http://schemas.microsoft.com/office/drawing/2014/main" val="3906189086"/>
                  </a:ext>
                </a:extLst>
              </a:tr>
              <a:tr h="44436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Performance rating</a:t>
                      </a:r>
                    </a:p>
                  </a:txBody>
                  <a:tcPr/>
                </a:tc>
                <a:tc>
                  <a:txBody>
                    <a:bodyPr/>
                    <a:lstStyle/>
                    <a:p>
                      <a:r>
                        <a:rPr lang="en-US" sz="1600" dirty="0">
                          <a:latin typeface="Times New Roman" panose="02020603050405020304" pitchFamily="18" charset="0"/>
                          <a:cs typeface="Times New Roman" panose="02020603050405020304" pitchFamily="18" charset="0"/>
                        </a:rPr>
                        <a:t>84.63</a:t>
                      </a:r>
                    </a:p>
                  </a:txBody>
                  <a:tcPr/>
                </a:tc>
                <a:tc>
                  <a:txBody>
                    <a:bodyPr/>
                    <a:lstStyle/>
                    <a:p>
                      <a:r>
                        <a:rPr lang="en-US" sz="1600" dirty="0">
                          <a:latin typeface="Times New Roman" panose="02020603050405020304" pitchFamily="18" charset="0"/>
                          <a:cs typeface="Times New Roman" panose="02020603050405020304" pitchFamily="18" charset="0"/>
                        </a:rPr>
                        <a:t>2</a:t>
                      </a:r>
                    </a:p>
                  </a:txBody>
                  <a:tcPr/>
                </a:tc>
                <a:tc>
                  <a:txBody>
                    <a:bodyPr/>
                    <a:lstStyle/>
                    <a:p>
                      <a:r>
                        <a:rPr lang="en-US" sz="1600" dirty="0">
                          <a:latin typeface="Times New Roman" panose="02020603050405020304" pitchFamily="18" charset="0"/>
                          <a:cs typeface="Times New Roman" panose="02020603050405020304" pitchFamily="18" charset="0"/>
                        </a:rPr>
                        <a:t>15.37</a:t>
                      </a:r>
                    </a:p>
                  </a:txBody>
                  <a:tcPr/>
                </a:tc>
                <a:extLst>
                  <a:ext uri="{0D108BD9-81ED-4DB2-BD59-A6C34878D82A}">
                    <a16:rowId xmlns:a16="http://schemas.microsoft.com/office/drawing/2014/main" val="2307950398"/>
                  </a:ext>
                </a:extLst>
              </a:tr>
              <a:tr h="44436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Job Involvement</a:t>
                      </a:r>
                    </a:p>
                  </a:txBody>
                  <a:tcPr/>
                </a:tc>
                <a:tc>
                  <a:txBody>
                    <a:bodyPr/>
                    <a:lstStyle/>
                    <a:p>
                      <a:r>
                        <a:rPr lang="en-US" sz="1600" dirty="0">
                          <a:latin typeface="Times New Roman" panose="02020603050405020304" pitchFamily="18" charset="0"/>
                          <a:cs typeface="Times New Roman" panose="02020603050405020304" pitchFamily="18" charset="0"/>
                        </a:rPr>
                        <a:t>59.05</a:t>
                      </a:r>
                    </a:p>
                  </a:txBody>
                  <a:tcPr/>
                </a:tc>
                <a:tc>
                  <a:txBody>
                    <a:bodyPr/>
                    <a:lstStyle/>
                    <a:p>
                      <a:r>
                        <a:rPr lang="en-US" sz="1600" dirty="0">
                          <a:latin typeface="Times New Roman" panose="02020603050405020304" pitchFamily="18" charset="0"/>
                          <a:cs typeface="Times New Roman" panose="02020603050405020304" pitchFamily="18" charset="0"/>
                        </a:rPr>
                        <a:t>4</a:t>
                      </a:r>
                    </a:p>
                  </a:txBody>
                  <a:tcPr/>
                </a:tc>
                <a:tc>
                  <a:txBody>
                    <a:bodyPr/>
                    <a:lstStyle/>
                    <a:p>
                      <a:r>
                        <a:rPr lang="en-US" sz="1600" dirty="0">
                          <a:latin typeface="Times New Roman" panose="02020603050405020304" pitchFamily="18" charset="0"/>
                          <a:cs typeface="Times New Roman" panose="02020603050405020304" pitchFamily="18" charset="0"/>
                        </a:rPr>
                        <a:t>25.51</a:t>
                      </a:r>
                    </a:p>
                  </a:txBody>
                  <a:tcPr/>
                </a:tc>
                <a:extLst>
                  <a:ext uri="{0D108BD9-81ED-4DB2-BD59-A6C34878D82A}">
                    <a16:rowId xmlns:a16="http://schemas.microsoft.com/office/drawing/2014/main" val="3557080679"/>
                  </a:ext>
                </a:extLst>
              </a:tr>
            </a:tbl>
          </a:graphicData>
        </a:graphic>
      </p:graphicFrame>
      <p:graphicFrame>
        <p:nvGraphicFramePr>
          <p:cNvPr id="5" name="Table 4">
            <a:extLst>
              <a:ext uri="{FF2B5EF4-FFF2-40B4-BE49-F238E27FC236}">
                <a16:creationId xmlns:a16="http://schemas.microsoft.com/office/drawing/2014/main" id="{28E3EB08-B494-DD41-9174-440E47C8175B}"/>
              </a:ext>
            </a:extLst>
          </p:cNvPr>
          <p:cNvGraphicFramePr>
            <a:graphicFrameLocks noGrp="1"/>
          </p:cNvGraphicFramePr>
          <p:nvPr>
            <p:extLst>
              <p:ext uri="{D42A27DB-BD31-4B8C-83A1-F6EECF244321}">
                <p14:modId xmlns:p14="http://schemas.microsoft.com/office/powerpoint/2010/main" val="767847901"/>
              </p:ext>
            </p:extLst>
          </p:nvPr>
        </p:nvGraphicFramePr>
        <p:xfrm>
          <a:off x="5263594" y="1398723"/>
          <a:ext cx="6867121" cy="1186318"/>
        </p:xfrm>
        <a:graphic>
          <a:graphicData uri="http://schemas.openxmlformats.org/drawingml/2006/table">
            <a:tbl>
              <a:tblPr firstRow="1" bandRow="1">
                <a:tableStyleId>{5C22544A-7EE6-4342-B048-85BDC9FD1C3A}</a:tableStyleId>
              </a:tblPr>
              <a:tblGrid>
                <a:gridCol w="2110698">
                  <a:extLst>
                    <a:ext uri="{9D8B030D-6E8A-4147-A177-3AD203B41FA5}">
                      <a16:colId xmlns:a16="http://schemas.microsoft.com/office/drawing/2014/main" val="2538126972"/>
                    </a:ext>
                  </a:extLst>
                </a:gridCol>
                <a:gridCol w="1285151">
                  <a:extLst>
                    <a:ext uri="{9D8B030D-6E8A-4147-A177-3AD203B41FA5}">
                      <a16:colId xmlns:a16="http://schemas.microsoft.com/office/drawing/2014/main" val="971429513"/>
                    </a:ext>
                  </a:extLst>
                </a:gridCol>
                <a:gridCol w="1570638">
                  <a:extLst>
                    <a:ext uri="{9D8B030D-6E8A-4147-A177-3AD203B41FA5}">
                      <a16:colId xmlns:a16="http://schemas.microsoft.com/office/drawing/2014/main" val="1190412035"/>
                    </a:ext>
                  </a:extLst>
                </a:gridCol>
                <a:gridCol w="935200">
                  <a:extLst>
                    <a:ext uri="{9D8B030D-6E8A-4147-A177-3AD203B41FA5}">
                      <a16:colId xmlns:a16="http://schemas.microsoft.com/office/drawing/2014/main" val="410728039"/>
                    </a:ext>
                  </a:extLst>
                </a:gridCol>
                <a:gridCol w="965434">
                  <a:extLst>
                    <a:ext uri="{9D8B030D-6E8A-4147-A177-3AD203B41FA5}">
                      <a16:colId xmlns:a16="http://schemas.microsoft.com/office/drawing/2014/main" val="824575853"/>
                    </a:ext>
                  </a:extLst>
                </a:gridCol>
              </a:tblGrid>
              <a:tr h="425519">
                <a:tc>
                  <a:txBody>
                    <a:bodyPr/>
                    <a:lstStyle/>
                    <a:p>
                      <a:r>
                        <a:rPr lang="en-US" sz="1600" dirty="0">
                          <a:latin typeface="Times New Roman" panose="02020603050405020304" pitchFamily="18" charset="0"/>
                          <a:cs typeface="Times New Roman" panose="02020603050405020304" pitchFamily="18" charset="0"/>
                        </a:rPr>
                        <a:t>Variable</a:t>
                      </a:r>
                    </a:p>
                  </a:txBody>
                  <a:tcPr/>
                </a:tc>
                <a:tc>
                  <a:txBody>
                    <a:bodyPr/>
                    <a:lstStyle/>
                    <a:p>
                      <a:r>
                        <a:rPr lang="en-US" sz="1600" dirty="0">
                          <a:latin typeface="Times New Roman" panose="02020603050405020304" pitchFamily="18" charset="0"/>
                          <a:cs typeface="Times New Roman" panose="02020603050405020304" pitchFamily="18" charset="0"/>
                        </a:rPr>
                        <a:t>Mean</a:t>
                      </a:r>
                    </a:p>
                  </a:txBody>
                  <a:tcPr/>
                </a:tc>
                <a:tc>
                  <a:txBody>
                    <a:bodyPr/>
                    <a:lstStyle/>
                    <a:p>
                      <a:r>
                        <a:rPr lang="en-US" sz="1600" dirty="0" err="1">
                          <a:latin typeface="Times New Roman" panose="02020603050405020304" pitchFamily="18" charset="0"/>
                          <a:cs typeface="Times New Roman" panose="02020603050405020304" pitchFamily="18" charset="0"/>
                        </a:rPr>
                        <a:t>Std.Dev</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Min</a:t>
                      </a:r>
                    </a:p>
                  </a:txBody>
                  <a:tcPr/>
                </a:tc>
                <a:tc>
                  <a:txBody>
                    <a:bodyPr/>
                    <a:lstStyle/>
                    <a:p>
                      <a:r>
                        <a:rPr lang="en-US" sz="1600" dirty="0">
                          <a:latin typeface="Times New Roman" panose="02020603050405020304" pitchFamily="18" charset="0"/>
                          <a:cs typeface="Times New Roman" panose="02020603050405020304" pitchFamily="18" charset="0"/>
                        </a:rPr>
                        <a:t>Max</a:t>
                      </a:r>
                    </a:p>
                  </a:txBody>
                  <a:tcPr/>
                </a:tc>
                <a:extLst>
                  <a:ext uri="{0D108BD9-81ED-4DB2-BD59-A6C34878D82A}">
                    <a16:rowId xmlns:a16="http://schemas.microsoft.com/office/drawing/2014/main" val="2694386421"/>
                  </a:ext>
                </a:extLst>
              </a:tr>
              <a:tr h="296794">
                <a:tc>
                  <a:txBody>
                    <a:bodyPr/>
                    <a:lstStyle/>
                    <a:p>
                      <a:r>
                        <a:rPr lang="en-US" sz="1600" dirty="0">
                          <a:latin typeface="Times New Roman" panose="02020603050405020304" pitchFamily="18" charset="0"/>
                          <a:cs typeface="Times New Roman" panose="02020603050405020304" pitchFamily="18" charset="0"/>
                        </a:rPr>
                        <a:t>Age</a:t>
                      </a:r>
                    </a:p>
                  </a:txBody>
                  <a:tcPr/>
                </a:tc>
                <a:tc>
                  <a:txBody>
                    <a:bodyPr/>
                    <a:lstStyle/>
                    <a:p>
                      <a:r>
                        <a:rPr lang="en-US" sz="1600" dirty="0">
                          <a:latin typeface="Times New Roman" panose="02020603050405020304" pitchFamily="18" charset="0"/>
                          <a:cs typeface="Times New Roman" panose="02020603050405020304" pitchFamily="18" charset="0"/>
                        </a:rPr>
                        <a:t>36.92381</a:t>
                      </a:r>
                    </a:p>
                  </a:txBody>
                  <a:tcPr/>
                </a:tc>
                <a:tc>
                  <a:txBody>
                    <a:bodyPr/>
                    <a:lstStyle/>
                    <a:p>
                      <a:r>
                        <a:rPr lang="en-US" sz="1600" dirty="0">
                          <a:latin typeface="Times New Roman" panose="02020603050405020304" pitchFamily="18" charset="0"/>
                          <a:cs typeface="Times New Roman" panose="02020603050405020304" pitchFamily="18" charset="0"/>
                        </a:rPr>
                        <a:t>  9.135373</a:t>
                      </a:r>
                    </a:p>
                  </a:txBody>
                  <a:tcPr/>
                </a:tc>
                <a:tc>
                  <a:txBody>
                    <a:bodyPr/>
                    <a:lstStyle/>
                    <a:p>
                      <a:r>
                        <a:rPr lang="en-US" sz="1600" dirty="0">
                          <a:latin typeface="Times New Roman" panose="02020603050405020304" pitchFamily="18" charset="0"/>
                          <a:cs typeface="Times New Roman" panose="02020603050405020304" pitchFamily="18" charset="0"/>
                        </a:rPr>
                        <a:t>18 </a:t>
                      </a:r>
                    </a:p>
                  </a:txBody>
                  <a:tcPr/>
                </a:tc>
                <a:tc>
                  <a:txBody>
                    <a:bodyPr/>
                    <a:lstStyle/>
                    <a:p>
                      <a:r>
                        <a:rPr lang="en-US" sz="1600" dirty="0">
                          <a:latin typeface="Times New Roman" panose="02020603050405020304" pitchFamily="18" charset="0"/>
                          <a:cs typeface="Times New Roman" panose="02020603050405020304" pitchFamily="18" charset="0"/>
                        </a:rPr>
                        <a:t>0.413286</a:t>
                      </a:r>
                    </a:p>
                  </a:txBody>
                  <a:tcPr/>
                </a:tc>
                <a:extLst>
                  <a:ext uri="{0D108BD9-81ED-4DB2-BD59-A6C34878D82A}">
                    <a16:rowId xmlns:a16="http://schemas.microsoft.com/office/drawing/2014/main" val="2008069867"/>
                  </a:ext>
                </a:extLst>
              </a:tr>
              <a:tr h="425519">
                <a:tc>
                  <a:txBody>
                    <a:bodyPr/>
                    <a:lstStyle/>
                    <a:p>
                      <a:r>
                        <a:rPr lang="en-US" sz="1600" dirty="0">
                          <a:latin typeface="Times New Roman" panose="02020603050405020304" pitchFamily="18" charset="0"/>
                          <a:cs typeface="Times New Roman" panose="02020603050405020304" pitchFamily="18" charset="0"/>
                        </a:rPr>
                        <a:t>Monthly Income</a:t>
                      </a:r>
                    </a:p>
                  </a:txBody>
                  <a:tcPr/>
                </a:tc>
                <a:tc>
                  <a:txBody>
                    <a:bodyPr/>
                    <a:lstStyle/>
                    <a:p>
                      <a:r>
                        <a:rPr lang="en-US" sz="1600" dirty="0">
                          <a:latin typeface="Times New Roman" panose="02020603050405020304" pitchFamily="18" charset="0"/>
                          <a:cs typeface="Times New Roman" panose="02020603050405020304" pitchFamily="18" charset="0"/>
                        </a:rPr>
                        <a:t>6502.931</a:t>
                      </a:r>
                    </a:p>
                  </a:txBody>
                  <a:tcPr/>
                </a:tc>
                <a:tc>
                  <a:txBody>
                    <a:bodyPr/>
                    <a:lstStyle/>
                    <a:p>
                      <a:r>
                        <a:rPr lang="en-US" sz="1600" dirty="0">
                          <a:latin typeface="Times New Roman" panose="02020603050405020304" pitchFamily="18" charset="0"/>
                          <a:cs typeface="Times New Roman" panose="02020603050405020304" pitchFamily="18" charset="0"/>
                        </a:rPr>
                        <a:t>4707.957</a:t>
                      </a:r>
                    </a:p>
                  </a:txBody>
                  <a:tcPr/>
                </a:tc>
                <a:tc>
                  <a:txBody>
                    <a:bodyPr/>
                    <a:lstStyle/>
                    <a:p>
                      <a:r>
                        <a:rPr lang="en-US" sz="1600" dirty="0">
                          <a:latin typeface="Times New Roman" panose="02020603050405020304" pitchFamily="18" charset="0"/>
                          <a:cs typeface="Times New Roman" panose="02020603050405020304" pitchFamily="18" charset="0"/>
                        </a:rPr>
                        <a:t>1009</a:t>
                      </a:r>
                    </a:p>
                  </a:txBody>
                  <a:tcPr/>
                </a:tc>
                <a:tc>
                  <a:txBody>
                    <a:bodyPr/>
                    <a:lstStyle/>
                    <a:p>
                      <a:r>
                        <a:rPr lang="en-US" sz="1600" dirty="0">
                          <a:latin typeface="Times New Roman" panose="02020603050405020304" pitchFamily="18" charset="0"/>
                          <a:cs typeface="Times New Roman" panose="02020603050405020304" pitchFamily="18" charset="0"/>
                        </a:rPr>
                        <a:t>  19999 </a:t>
                      </a:r>
                    </a:p>
                  </a:txBody>
                  <a:tcPr/>
                </a:tc>
                <a:extLst>
                  <a:ext uri="{0D108BD9-81ED-4DB2-BD59-A6C34878D82A}">
                    <a16:rowId xmlns:a16="http://schemas.microsoft.com/office/drawing/2014/main" val="4073417307"/>
                  </a:ext>
                </a:extLst>
              </a:tr>
            </a:tbl>
          </a:graphicData>
        </a:graphic>
      </p:graphicFrame>
      <p:sp>
        <p:nvSpPr>
          <p:cNvPr id="6" name="Rectangle 5">
            <a:extLst>
              <a:ext uri="{FF2B5EF4-FFF2-40B4-BE49-F238E27FC236}">
                <a16:creationId xmlns:a16="http://schemas.microsoft.com/office/drawing/2014/main" id="{4DF5E5F2-4525-C25B-6C18-1F49FA166E2C}"/>
              </a:ext>
            </a:extLst>
          </p:cNvPr>
          <p:cNvSpPr/>
          <p:nvPr/>
        </p:nvSpPr>
        <p:spPr>
          <a:xfrm>
            <a:off x="7364362" y="862240"/>
            <a:ext cx="2415402" cy="353482"/>
          </a:xfrm>
          <a:prstGeom prst="rect">
            <a:avLst/>
          </a:prstGeom>
          <a:solidFill>
            <a:schemeClr val="accent6">
              <a:lumMod val="20000"/>
              <a:lumOff val="8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Summary Statistics</a:t>
            </a:r>
            <a:endParaRPr lang="en-US" dirty="0">
              <a:solidFill>
                <a:schemeClr val="tx1"/>
              </a:solidFill>
            </a:endParaRPr>
          </a:p>
        </p:txBody>
      </p:sp>
      <p:sp>
        <p:nvSpPr>
          <p:cNvPr id="10" name="Rectangle: Rounded Corners 9">
            <a:extLst>
              <a:ext uri="{FF2B5EF4-FFF2-40B4-BE49-F238E27FC236}">
                <a16:creationId xmlns:a16="http://schemas.microsoft.com/office/drawing/2014/main" id="{4331C433-4199-B5A7-A99D-B8FDF5D21811}"/>
              </a:ext>
            </a:extLst>
          </p:cNvPr>
          <p:cNvSpPr/>
          <p:nvPr/>
        </p:nvSpPr>
        <p:spPr>
          <a:xfrm>
            <a:off x="580103" y="282137"/>
            <a:ext cx="5079344" cy="5801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fontScale="92500" lnSpcReduction="10000"/>
          </a:bodyPr>
          <a:lstStyle/>
          <a:p>
            <a:pPr algn="ctr">
              <a:lnSpc>
                <a:spcPct val="90000"/>
              </a:lnSpc>
              <a:spcBef>
                <a:spcPct val="0"/>
              </a:spcBef>
              <a:spcAft>
                <a:spcPts val="600"/>
              </a:spcAft>
            </a:pPr>
            <a:r>
              <a:rPr lang="en-US" sz="3700" dirty="0">
                <a:solidFill>
                  <a:schemeClr val="bg1"/>
                </a:solidFill>
                <a:latin typeface="Times New Roman" panose="02020603050405020304" pitchFamily="18" charset="0"/>
                <a:ea typeface="+mj-ea"/>
                <a:cs typeface="Times New Roman" panose="02020603050405020304" pitchFamily="18" charset="0"/>
              </a:rPr>
              <a:t>Data Description</a:t>
            </a:r>
          </a:p>
        </p:txBody>
      </p:sp>
    </p:spTree>
    <p:extLst>
      <p:ext uri="{BB962C8B-B14F-4D97-AF65-F5344CB8AC3E}">
        <p14:creationId xmlns:p14="http://schemas.microsoft.com/office/powerpoint/2010/main" val="1905815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4FB21AC-DCF0-4A39-7258-DCAB87675FBC}"/>
              </a:ext>
            </a:extLst>
          </p:cNvPr>
          <p:cNvSpPr>
            <a:spLocks noGrp="1"/>
          </p:cNvSpPr>
          <p:nvPr>
            <p:ph idx="1"/>
          </p:nvPr>
        </p:nvSpPr>
        <p:spPr>
          <a:xfrm>
            <a:off x="192711" y="1003308"/>
            <a:ext cx="6684997" cy="5713623"/>
          </a:xfrm>
        </p:spPr>
        <p:txBody>
          <a:bodyPr>
            <a:normAutofit/>
          </a:bodyPr>
          <a:lstStyle/>
          <a:p>
            <a:pPr defTabSz="914400" eaLnBrk="0" fontAlgn="base" hangingPunct="0">
              <a:spcBef>
                <a:spcPct val="0"/>
              </a:spcBef>
              <a:spcAft>
                <a:spcPct val="0"/>
              </a:spcAft>
            </a:pPr>
            <a:r>
              <a:rPr lang="en-US" sz="1600" dirty="0">
                <a:latin typeface="Times New Roman" panose="02020603050405020304" pitchFamily="18" charset="0"/>
                <a:cs typeface="Times New Roman" panose="02020603050405020304" pitchFamily="18" charset="0"/>
              </a:rPr>
              <a:t>After importing the data, we analyzed the variables to gain a better understanding. </a:t>
            </a:r>
          </a:p>
          <a:p>
            <a:pPr defTabSz="914400" eaLnBrk="0" fontAlgn="base" hangingPunct="0">
              <a:spcBef>
                <a:spcPct val="0"/>
              </a:spcBef>
              <a:spcAft>
                <a:spcPct val="0"/>
              </a:spcAft>
            </a:pPr>
            <a:r>
              <a:rPr lang="en-US" sz="1600" dirty="0">
                <a:latin typeface="Times New Roman" panose="02020603050405020304" pitchFamily="18" charset="0"/>
                <a:cs typeface="Times New Roman" panose="02020603050405020304" pitchFamily="18" charset="0"/>
              </a:rPr>
              <a:t>During this process, we decided to exclude the employee count variable, as it did not have any significance to our analysis.</a:t>
            </a:r>
            <a:endParaRPr lang="en-US" altLang="en-US" sz="1600" dirty="0">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pPr>
            <a:endParaRPr lang="en-US" altLang="en-US" sz="1600" b="1" dirty="0">
              <a:latin typeface="Times New Roman" panose="02020603050405020304" pitchFamily="18" charset="0"/>
              <a:cs typeface="Times New Roman" panose="02020603050405020304" pitchFamily="18" charset="0"/>
            </a:endParaRPr>
          </a:p>
          <a:p>
            <a:pPr marL="0" indent="0" defTabSz="914400" eaLnBrk="0" fontAlgn="base" hangingPunct="0">
              <a:spcBef>
                <a:spcPct val="0"/>
              </a:spcBef>
              <a:spcAft>
                <a:spcPct val="0"/>
              </a:spcAft>
              <a:buNone/>
            </a:pPr>
            <a:r>
              <a:rPr lang="en-US" altLang="en-US" sz="1600" b="1" dirty="0">
                <a:latin typeface="Times New Roman" panose="02020603050405020304" pitchFamily="18" charset="0"/>
                <a:cs typeface="Times New Roman" panose="02020603050405020304" pitchFamily="18" charset="0"/>
              </a:rPr>
              <a:t>Handling Missing Values:</a:t>
            </a:r>
          </a:p>
          <a:p>
            <a:pPr marL="0" marR="0" lvl="0" indent="0" defTabSz="914400" rtl="0" eaLnBrk="0" fontAlgn="base" latinLnBrk="0" hangingPunct="0">
              <a:spcBef>
                <a:spcPct val="0"/>
              </a:spcBef>
              <a:spcAft>
                <a:spcPct val="0"/>
              </a:spcAft>
              <a:buClrTx/>
              <a:buSzTx/>
              <a:buNone/>
              <a:tabLst/>
            </a:pPr>
            <a:r>
              <a:rPr lang="en-US" sz="1600" dirty="0">
                <a:latin typeface="Times New Roman" panose="02020603050405020304" pitchFamily="18" charset="0"/>
                <a:cs typeface="Times New Roman" panose="02020603050405020304" pitchFamily="18" charset="0"/>
              </a:rPr>
              <a:t>The dataset is complete and contains no missing values, ensuring data integrity and enabling accurate analysis.</a:t>
            </a:r>
          </a:p>
          <a:p>
            <a:pPr marL="0" marR="0" lvl="0" indent="0" defTabSz="914400" rtl="0" eaLnBrk="0" fontAlgn="base" latinLnBrk="0" hangingPunct="0">
              <a:spcBef>
                <a:spcPct val="0"/>
              </a:spcBef>
              <a:spcAft>
                <a:spcPct val="0"/>
              </a:spcAft>
              <a:buClrTx/>
              <a:buSzTx/>
              <a:buNone/>
              <a:tabLst/>
            </a:pPr>
            <a:endParaRPr lang="en-US" altLang="en-US" sz="1600" dirty="0">
              <a:latin typeface="Times New Roman" panose="02020603050405020304" pitchFamily="18" charset="0"/>
              <a:cs typeface="Times New Roman" panose="02020603050405020304" pitchFamily="18" charset="0"/>
            </a:endParaRPr>
          </a:p>
          <a:p>
            <a:pPr marL="0" marR="0" lvl="0" indent="0" defTabSz="914400" rtl="0" eaLnBrk="0" fontAlgn="base" latinLnBrk="0" hangingPunct="0">
              <a:spcBef>
                <a:spcPct val="0"/>
              </a:spcBef>
              <a:spcAft>
                <a:spcPct val="0"/>
              </a:spcAft>
              <a:buClrTx/>
              <a:buSzTx/>
              <a:buNone/>
              <a:tabLst/>
            </a:pPr>
            <a:r>
              <a:rPr lang="en-US" altLang="en-US" sz="1600" b="1" dirty="0">
                <a:latin typeface="Times New Roman" panose="02020603050405020304" pitchFamily="18" charset="0"/>
                <a:cs typeface="Times New Roman" panose="02020603050405020304" pitchFamily="18" charset="0"/>
              </a:rPr>
              <a:t>Outlier Treatment</a:t>
            </a:r>
            <a:r>
              <a:rPr lang="en-US" altLang="en-US" sz="1600" b="1"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en-US" sz="1600" b="1" dirty="0">
              <a:latin typeface="Times New Roman" panose="02020603050405020304" pitchFamily="18" charset="0"/>
              <a:cs typeface="Times New Roman" panose="02020603050405020304" pitchFamily="18" charset="0"/>
            </a:endParaRPr>
          </a:p>
          <a:p>
            <a:pPr marL="285750" indent="-285750" defTabSz="914400" eaLnBrk="0" fontAlgn="base" hangingPunct="0">
              <a:spcBef>
                <a:spcPct val="0"/>
              </a:spcBef>
              <a:spcAft>
                <a:spcPct val="0"/>
              </a:spcAft>
              <a:buFont typeface="Arial" panose="020B0604020202020204" pitchFamily="34" charset="0"/>
              <a:buChar char="•"/>
            </a:pPr>
            <a:r>
              <a:rPr lang="en-US" altLang="en-US" sz="1600" dirty="0">
                <a:latin typeface="Times New Roman" panose="02020603050405020304" pitchFamily="18" charset="0"/>
                <a:cs typeface="Times New Roman" panose="02020603050405020304" pitchFamily="18" charset="0"/>
              </a:rPr>
              <a:t>Using Box plot we Identified variables </a:t>
            </a:r>
            <a:r>
              <a:rPr lang="en-US" sz="1600" dirty="0">
                <a:latin typeface="Times New Roman" panose="02020603050405020304" pitchFamily="18" charset="0"/>
                <a:cs typeface="Times New Roman" panose="02020603050405020304" pitchFamily="18" charset="0"/>
              </a:rPr>
              <a:t>Years at company, Years in current role, Years since last promotion, Monthly income, Total working years, Years with current manager, Training times last year has identifiers.</a:t>
            </a:r>
          </a:p>
          <a:p>
            <a:pPr marL="0" marR="0" lvl="0" indent="0" defTabSz="914400" rtl="0" eaLnBrk="0" fontAlgn="base" latinLnBrk="0" hangingPunct="0">
              <a:spcBef>
                <a:spcPct val="0"/>
              </a:spcBef>
              <a:spcAft>
                <a:spcPct val="0"/>
              </a:spcAft>
              <a:buClrTx/>
              <a:buSzTx/>
              <a:buNone/>
              <a:tabLst/>
            </a:pPr>
            <a:endParaRPr lang="en-US" altLang="en-US" sz="1600" dirty="0">
              <a:latin typeface="Times New Roman" panose="02020603050405020304" pitchFamily="18" charset="0"/>
              <a:cs typeface="Times New Roman" panose="02020603050405020304" pitchFamily="18" charset="0"/>
            </a:endParaRPr>
          </a:p>
          <a:p>
            <a:pPr marL="0" indent="0" defTabSz="914400" eaLnBrk="0" fontAlgn="base" hangingPunct="0">
              <a:spcBef>
                <a:spcPct val="0"/>
              </a:spcBef>
              <a:spcAft>
                <a:spcPct val="0"/>
              </a:spcAft>
              <a:buNone/>
            </a:pPr>
            <a:r>
              <a:rPr lang="en-US" altLang="en-US" sz="1600" b="1" dirty="0">
                <a:latin typeface="Times New Roman" panose="02020603050405020304" pitchFamily="18" charset="0"/>
                <a:cs typeface="Times New Roman" panose="02020603050405020304" pitchFamily="18" charset="0"/>
              </a:rPr>
              <a:t>Feature Transformation:</a:t>
            </a:r>
          </a:p>
          <a:p>
            <a:pPr marL="285750" marR="0" lvl="0" indent="-285750" eaLnBrk="0" fontAlgn="base" hangingPunct="0">
              <a:lnSpc>
                <a:spcPct val="100000"/>
              </a:lnSpc>
              <a:spcBef>
                <a:spcPct val="0"/>
              </a:spcBef>
              <a:spcAft>
                <a:spcPct val="0"/>
              </a:spcAft>
              <a:buClrTx/>
              <a:buSzTx/>
              <a:tabLst/>
            </a:pPr>
            <a:r>
              <a:rPr lang="en-US" altLang="en-US" sz="1600" dirty="0">
                <a:latin typeface="Times New Roman" panose="02020603050405020304" pitchFamily="18" charset="0"/>
                <a:cs typeface="Times New Roman" panose="02020603050405020304" pitchFamily="18" charset="0"/>
              </a:rPr>
              <a:t>We applied log transformation to ensure logistic and Neural network models could interpret the data correctly.</a:t>
            </a:r>
          </a:p>
          <a:p>
            <a:pPr marL="0" marR="0" lvl="0" indent="0" eaLnBrk="0" fontAlgn="base" hangingPunct="0">
              <a:lnSpc>
                <a:spcPct val="100000"/>
              </a:lnSpc>
              <a:spcBef>
                <a:spcPct val="0"/>
              </a:spcBef>
              <a:spcAft>
                <a:spcPct val="0"/>
              </a:spcAft>
              <a:buClrTx/>
              <a:buSzTx/>
              <a:buNone/>
              <a:tabLst/>
            </a:pPr>
            <a:endParaRPr lang="en-US" altLang="en-US" sz="1600" dirty="0">
              <a:latin typeface="Times New Roman" panose="02020603050405020304" pitchFamily="18" charset="0"/>
              <a:cs typeface="Times New Roman" panose="02020603050405020304" pitchFamily="18" charset="0"/>
            </a:endParaRPr>
          </a:p>
          <a:p>
            <a:pPr marL="285750" marR="0" lvl="0" indent="-285750" eaLnBrk="0" fontAlgn="base" hangingPunct="0">
              <a:lnSpc>
                <a:spcPct val="100000"/>
              </a:lnSpc>
              <a:spcBef>
                <a:spcPct val="0"/>
              </a:spcBef>
              <a:spcAft>
                <a:spcPct val="0"/>
              </a:spcAft>
              <a:buClrTx/>
              <a:buSzTx/>
              <a:tabLst/>
            </a:pPr>
            <a:r>
              <a:rPr lang="en-US" altLang="en-US" sz="1600" dirty="0">
                <a:latin typeface="Times New Roman" panose="02020603050405020304" pitchFamily="18" charset="0"/>
                <a:cs typeface="Times New Roman" panose="02020603050405020304" pitchFamily="18" charset="0"/>
              </a:rPr>
              <a:t>No transformation applied to Decision tree as it is robust it can handle </a:t>
            </a:r>
            <a:r>
              <a:rPr lang="en-US" sz="1600" dirty="0">
                <a:latin typeface="Times New Roman" panose="02020603050405020304" pitchFamily="18" charset="0"/>
                <a:cs typeface="Times New Roman" panose="02020603050405020304" pitchFamily="18" charset="0"/>
              </a:rPr>
              <a:t>as splits are created based on data ranges rather than specific values, meaning outliers do not significantly influence model structure.</a:t>
            </a:r>
            <a:endParaRPr lang="en-US" altLang="en-US" sz="1600" dirty="0">
              <a:latin typeface="Times New Roman" panose="02020603050405020304" pitchFamily="18" charset="0"/>
              <a:cs typeface="Times New Roman" panose="02020603050405020304" pitchFamily="18" charset="0"/>
            </a:endParaRPr>
          </a:p>
          <a:p>
            <a:endParaRPr lang="en-US" sz="1100" dirty="0"/>
          </a:p>
        </p:txBody>
      </p:sp>
      <p:pic>
        <p:nvPicPr>
          <p:cNvPr id="5" name="Picture 4" descr="Desk with productivity items">
            <a:extLst>
              <a:ext uri="{FF2B5EF4-FFF2-40B4-BE49-F238E27FC236}">
                <a16:creationId xmlns:a16="http://schemas.microsoft.com/office/drawing/2014/main" id="{0C44D8A0-1490-D9C7-9984-4D737ADAB643}"/>
              </a:ext>
            </a:extLst>
          </p:cNvPr>
          <p:cNvPicPr>
            <a:picLocks noChangeAspect="1"/>
          </p:cNvPicPr>
          <p:nvPr/>
        </p:nvPicPr>
        <p:blipFill>
          <a:blip r:embed="rId2"/>
          <a:srcRect l="32495" r="18911" b="-1"/>
          <a:stretch/>
        </p:blipFill>
        <p:spPr>
          <a:xfrm>
            <a:off x="7199440" y="10"/>
            <a:ext cx="4992560" cy="6857990"/>
          </a:xfrm>
          <a:prstGeom prst="rect">
            <a:avLst/>
          </a:prstGeom>
          <a:effectLst/>
        </p:spPr>
      </p:pic>
      <p:sp>
        <p:nvSpPr>
          <p:cNvPr id="4" name="Rectangle: Rounded Corners 3">
            <a:extLst>
              <a:ext uri="{FF2B5EF4-FFF2-40B4-BE49-F238E27FC236}">
                <a16:creationId xmlns:a16="http://schemas.microsoft.com/office/drawing/2014/main" id="{FC54336F-DF3A-0DEC-B6E3-9D06996FF99D}"/>
              </a:ext>
            </a:extLst>
          </p:cNvPr>
          <p:cNvSpPr/>
          <p:nvPr/>
        </p:nvSpPr>
        <p:spPr>
          <a:xfrm>
            <a:off x="235974" y="282137"/>
            <a:ext cx="5452969" cy="5801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fontScale="92500" lnSpcReduction="10000"/>
          </a:bodyPr>
          <a:lstStyle/>
          <a:p>
            <a:pPr algn="ctr">
              <a:lnSpc>
                <a:spcPct val="90000"/>
              </a:lnSpc>
              <a:spcBef>
                <a:spcPct val="0"/>
              </a:spcBef>
              <a:spcAft>
                <a:spcPts val="600"/>
              </a:spcAft>
            </a:pPr>
            <a:r>
              <a:rPr lang="en-US" sz="3700" dirty="0">
                <a:solidFill>
                  <a:schemeClr val="bg1"/>
                </a:solidFill>
                <a:latin typeface="Times New Roman" panose="02020603050405020304" pitchFamily="18" charset="0"/>
                <a:ea typeface="+mj-ea"/>
                <a:cs typeface="Times New Roman" panose="02020603050405020304" pitchFamily="18" charset="0"/>
              </a:rPr>
              <a:t>Data Preparation Activities</a:t>
            </a:r>
          </a:p>
        </p:txBody>
      </p:sp>
    </p:spTree>
    <p:extLst>
      <p:ext uri="{BB962C8B-B14F-4D97-AF65-F5344CB8AC3E}">
        <p14:creationId xmlns:p14="http://schemas.microsoft.com/office/powerpoint/2010/main" val="2274966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DAA7C8F-53EE-A876-DFB0-DBE46DE19ACC}"/>
              </a:ext>
            </a:extLst>
          </p:cNvPr>
          <p:cNvGraphicFramePr>
            <a:graphicFrameLocks noGrp="1"/>
          </p:cNvGraphicFramePr>
          <p:nvPr>
            <p:ph idx="1"/>
            <p:extLst>
              <p:ext uri="{D42A27DB-BD31-4B8C-83A1-F6EECF244321}">
                <p14:modId xmlns:p14="http://schemas.microsoft.com/office/powerpoint/2010/main" val="4172527339"/>
              </p:ext>
            </p:extLst>
          </p:nvPr>
        </p:nvGraphicFramePr>
        <p:xfrm>
          <a:off x="367321" y="1406013"/>
          <a:ext cx="11451053" cy="5169851"/>
        </p:xfrm>
        <a:graphic>
          <a:graphicData uri="http://schemas.openxmlformats.org/drawingml/2006/table">
            <a:tbl>
              <a:tblPr firstRow="1" bandRow="1">
                <a:tableStyleId>{5C22544A-7EE6-4342-B048-85BDC9FD1C3A}</a:tableStyleId>
              </a:tblPr>
              <a:tblGrid>
                <a:gridCol w="4501477">
                  <a:extLst>
                    <a:ext uri="{9D8B030D-6E8A-4147-A177-3AD203B41FA5}">
                      <a16:colId xmlns:a16="http://schemas.microsoft.com/office/drawing/2014/main" val="3517107037"/>
                    </a:ext>
                  </a:extLst>
                </a:gridCol>
                <a:gridCol w="1821250">
                  <a:extLst>
                    <a:ext uri="{9D8B030D-6E8A-4147-A177-3AD203B41FA5}">
                      <a16:colId xmlns:a16="http://schemas.microsoft.com/office/drawing/2014/main" val="3273745036"/>
                    </a:ext>
                  </a:extLst>
                </a:gridCol>
                <a:gridCol w="5128326">
                  <a:extLst>
                    <a:ext uri="{9D8B030D-6E8A-4147-A177-3AD203B41FA5}">
                      <a16:colId xmlns:a16="http://schemas.microsoft.com/office/drawing/2014/main" val="2642685121"/>
                    </a:ext>
                  </a:extLst>
                </a:gridCol>
              </a:tblGrid>
              <a:tr h="393579">
                <a:tc>
                  <a:txBody>
                    <a:bodyPr/>
                    <a:lstStyle/>
                    <a:p>
                      <a:pPr algn="ctr"/>
                      <a:r>
                        <a:rPr lang="en-US" dirty="0">
                          <a:latin typeface="Times New Roman" panose="02020603050405020304" pitchFamily="18" charset="0"/>
                          <a:cs typeface="Times New Roman" panose="02020603050405020304" pitchFamily="18" charset="0"/>
                        </a:rPr>
                        <a:t>Model</a:t>
                      </a:r>
                    </a:p>
                  </a:txBody>
                  <a:tcPr/>
                </a:tc>
                <a:tc>
                  <a:txBody>
                    <a:bodyPr/>
                    <a:lstStyle/>
                    <a:p>
                      <a:pPr algn="ctr"/>
                      <a:r>
                        <a:rPr lang="en-US" dirty="0">
                          <a:latin typeface="Times New Roman" panose="02020603050405020304" pitchFamily="18" charset="0"/>
                          <a:cs typeface="Times New Roman" panose="02020603050405020304" pitchFamily="18" charset="0"/>
                        </a:rPr>
                        <a:t>Consideration</a:t>
                      </a:r>
                    </a:p>
                  </a:txBody>
                  <a:tcPr/>
                </a:tc>
                <a:tc>
                  <a:txBody>
                    <a:bodyPr/>
                    <a:lstStyle/>
                    <a:p>
                      <a:pPr algn="ctr"/>
                      <a:r>
                        <a:rPr lang="en-US" dirty="0">
                          <a:latin typeface="Times New Roman" panose="02020603050405020304" pitchFamily="18" charset="0"/>
                          <a:cs typeface="Times New Roman" panose="02020603050405020304" pitchFamily="18" charset="0"/>
                        </a:rPr>
                        <a:t>Justification</a:t>
                      </a:r>
                    </a:p>
                  </a:txBody>
                  <a:tcPr/>
                </a:tc>
                <a:extLst>
                  <a:ext uri="{0D108BD9-81ED-4DB2-BD59-A6C34878D82A}">
                    <a16:rowId xmlns:a16="http://schemas.microsoft.com/office/drawing/2014/main" val="671563950"/>
                  </a:ext>
                </a:extLst>
              </a:tr>
              <a:tr h="633858">
                <a:tc>
                  <a:txBody>
                    <a:bodyPr/>
                    <a:lstStyle/>
                    <a:p>
                      <a:r>
                        <a:rPr lang="en-US" sz="1400" dirty="0">
                          <a:latin typeface="Times New Roman" panose="02020603050405020304" pitchFamily="18" charset="0"/>
                          <a:cs typeface="Times New Roman" panose="02020603050405020304" pitchFamily="18" charset="0"/>
                        </a:rPr>
                        <a:t>Linear Regression </a:t>
                      </a:r>
                    </a:p>
                  </a:txBody>
                  <a:tcPr/>
                </a:tc>
                <a:tc>
                  <a:txBody>
                    <a:bodyPr/>
                    <a:lstStyle/>
                    <a:p>
                      <a:r>
                        <a:rPr lang="en-US" sz="1400" dirty="0">
                          <a:latin typeface="Times New Roman" panose="02020603050405020304" pitchFamily="18" charset="0"/>
                          <a:cs typeface="Times New Roman" panose="02020603050405020304" pitchFamily="18" charset="0"/>
                        </a:rPr>
                        <a:t>NO</a:t>
                      </a:r>
                    </a:p>
                  </a:txBody>
                  <a:tcPr/>
                </a:tc>
                <a:tc>
                  <a:txBody>
                    <a:bodyPr/>
                    <a:lstStyle/>
                    <a:p>
                      <a:r>
                        <a:rPr lang="en-US" sz="1400" dirty="0">
                          <a:latin typeface="Times New Roman" panose="02020603050405020304" pitchFamily="18" charset="0"/>
                          <a:cs typeface="Times New Roman" panose="02020603050405020304" pitchFamily="18" charset="0"/>
                        </a:rPr>
                        <a:t>Since our target variable is non-numeric, we cannot apply this method.</a:t>
                      </a:r>
                    </a:p>
                  </a:txBody>
                  <a:tcPr/>
                </a:tc>
                <a:extLst>
                  <a:ext uri="{0D108BD9-81ED-4DB2-BD59-A6C34878D82A}">
                    <a16:rowId xmlns:a16="http://schemas.microsoft.com/office/drawing/2014/main" val="413679450"/>
                  </a:ext>
                </a:extLst>
              </a:tr>
              <a:tr h="633858">
                <a:tc>
                  <a:txBody>
                    <a:bodyPr/>
                    <a:lstStyle/>
                    <a:p>
                      <a:r>
                        <a:rPr lang="en-US" sz="1400" dirty="0">
                          <a:latin typeface="Times New Roman" panose="02020603050405020304" pitchFamily="18" charset="0"/>
                          <a:cs typeface="Times New Roman" panose="02020603050405020304" pitchFamily="18" charset="0"/>
                        </a:rPr>
                        <a:t>Logistic Regression</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YES</a:t>
                      </a:r>
                    </a:p>
                  </a:txBody>
                  <a:tcPr/>
                </a:tc>
                <a:tc>
                  <a:txBody>
                    <a:bodyPr/>
                    <a:lstStyle/>
                    <a:p>
                      <a:r>
                        <a:rPr lang="en-US" sz="1400" dirty="0">
                          <a:latin typeface="Times New Roman" panose="02020603050405020304" pitchFamily="18" charset="0"/>
                          <a:cs typeface="Times New Roman" panose="02020603050405020304" pitchFamily="18" charset="0"/>
                        </a:rPr>
                        <a:t>Since our target variable is categorical, logistic regression best suites for our data </a:t>
                      </a:r>
                    </a:p>
                  </a:txBody>
                  <a:tcPr/>
                </a:tc>
                <a:extLst>
                  <a:ext uri="{0D108BD9-81ED-4DB2-BD59-A6C34878D82A}">
                    <a16:rowId xmlns:a16="http://schemas.microsoft.com/office/drawing/2014/main" val="1214466595"/>
                  </a:ext>
                </a:extLst>
              </a:tr>
              <a:tr h="633858">
                <a:tc>
                  <a:txBody>
                    <a:bodyPr/>
                    <a:lstStyle/>
                    <a:p>
                      <a:r>
                        <a:rPr lang="en-US" sz="1400" dirty="0">
                          <a:latin typeface="Times New Roman" panose="02020603050405020304" pitchFamily="18" charset="0"/>
                          <a:cs typeface="Times New Roman" panose="02020603050405020304" pitchFamily="18" charset="0"/>
                        </a:rPr>
                        <a:t>Neural Network</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YES</a:t>
                      </a:r>
                    </a:p>
                    <a:p>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Since our target variable is non-numeric, we can apply a neural network, which is well-equipped to handle categorical data</a:t>
                      </a:r>
                    </a:p>
                  </a:txBody>
                  <a:tcPr/>
                </a:tc>
                <a:extLst>
                  <a:ext uri="{0D108BD9-81ED-4DB2-BD59-A6C34878D82A}">
                    <a16:rowId xmlns:a16="http://schemas.microsoft.com/office/drawing/2014/main" val="76290603"/>
                  </a:ext>
                </a:extLst>
              </a:tr>
              <a:tr h="803491">
                <a:tc>
                  <a:txBody>
                    <a:bodyPr/>
                    <a:lstStyle/>
                    <a:p>
                      <a:r>
                        <a:rPr lang="en-US" sz="1400" dirty="0">
                          <a:latin typeface="Times New Roman" panose="02020603050405020304" pitchFamily="18" charset="0"/>
                          <a:cs typeface="Times New Roman" panose="02020603050405020304" pitchFamily="18" charset="0"/>
                        </a:rPr>
                        <a:t>Decision Tree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YES</a:t>
                      </a:r>
                    </a:p>
                  </a:txBody>
                  <a:tcPr/>
                </a:tc>
                <a:tc>
                  <a:txBody>
                    <a:bodyPr/>
                    <a:lstStyle/>
                    <a:p>
                      <a:r>
                        <a:rPr lang="en-US" sz="1400" dirty="0">
                          <a:latin typeface="Times New Roman" panose="02020603050405020304" pitchFamily="18" charset="0"/>
                          <a:cs typeface="Times New Roman" panose="02020603050405020304" pitchFamily="18" charset="0"/>
                        </a:rPr>
                        <a:t>Since our target variable is non-numeric, we can apply a decision tree, as it is well-suited for handling categorical targets and would perform better in this case</a:t>
                      </a:r>
                    </a:p>
                  </a:txBody>
                  <a:tcPr/>
                </a:tc>
                <a:extLst>
                  <a:ext uri="{0D108BD9-81ED-4DB2-BD59-A6C34878D82A}">
                    <a16:rowId xmlns:a16="http://schemas.microsoft.com/office/drawing/2014/main" val="3501435976"/>
                  </a:ext>
                </a:extLst>
              </a:tr>
              <a:tr h="803491">
                <a:tc>
                  <a:txBody>
                    <a:bodyPr/>
                    <a:lstStyle/>
                    <a:p>
                      <a:r>
                        <a:rPr lang="en-US" sz="1400" dirty="0">
                          <a:latin typeface="Times New Roman" panose="02020603050405020304" pitchFamily="18" charset="0"/>
                          <a:cs typeface="Times New Roman" panose="02020603050405020304" pitchFamily="18" charset="0"/>
                        </a:rPr>
                        <a:t>Principal component Analysis</a:t>
                      </a:r>
                    </a:p>
                  </a:txBody>
                  <a:tcPr/>
                </a:tc>
                <a:tc>
                  <a:txBody>
                    <a:bodyPr/>
                    <a:lstStyle/>
                    <a:p>
                      <a:r>
                        <a:rPr lang="en-US" sz="1400" dirty="0">
                          <a:latin typeface="Times New Roman" panose="02020603050405020304" pitchFamily="18" charset="0"/>
                          <a:cs typeface="Times New Roman" panose="02020603050405020304" pitchFamily="18" charset="0"/>
                        </a:rPr>
                        <a:t>NO</a:t>
                      </a:r>
                    </a:p>
                  </a:txBody>
                  <a:tcPr/>
                </a:tc>
                <a:tc>
                  <a:txBody>
                    <a:bodyPr/>
                    <a:lstStyle/>
                    <a:p>
                      <a:r>
                        <a:rPr lang="en-US" sz="1400" dirty="0">
                          <a:latin typeface="Times New Roman" panose="02020603050405020304" pitchFamily="18" charset="0"/>
                          <a:cs typeface="Times New Roman" panose="02020603050405020304" pitchFamily="18" charset="0"/>
                        </a:rPr>
                        <a:t>Principal Component Analysis (PCA) cannot be applied to our data because our target variable is non-numeric, and we have a large number of nominal predictors</a:t>
                      </a:r>
                    </a:p>
                  </a:txBody>
                  <a:tcPr/>
                </a:tc>
                <a:extLst>
                  <a:ext uri="{0D108BD9-81ED-4DB2-BD59-A6C34878D82A}">
                    <a16:rowId xmlns:a16="http://schemas.microsoft.com/office/drawing/2014/main" val="3243102290"/>
                  </a:ext>
                </a:extLst>
              </a:tr>
              <a:tr h="633858">
                <a:tc>
                  <a:txBody>
                    <a:bodyPr/>
                    <a:lstStyle/>
                    <a:p>
                      <a:r>
                        <a:rPr lang="en-US" sz="1400" dirty="0">
                          <a:latin typeface="Times New Roman" panose="02020603050405020304" pitchFamily="18" charset="0"/>
                          <a:cs typeface="Times New Roman" panose="02020603050405020304" pitchFamily="18" charset="0"/>
                        </a:rPr>
                        <a:t>Cluster Analysis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YES</a:t>
                      </a:r>
                    </a:p>
                  </a:txBody>
                  <a:tcPr/>
                </a:tc>
                <a:tc>
                  <a:txBody>
                    <a:bodyPr/>
                    <a:lstStyle/>
                    <a:p>
                      <a:r>
                        <a:rPr lang="en-US" sz="1400" dirty="0">
                          <a:latin typeface="Times New Roman" panose="02020603050405020304" pitchFamily="18" charset="0"/>
                          <a:cs typeface="Times New Roman" panose="02020603050405020304" pitchFamily="18" charset="0"/>
                        </a:rPr>
                        <a:t>Cluster analysis was used as a descriptive technique to better understand the data by grouping similar observations together</a:t>
                      </a:r>
                    </a:p>
                  </a:txBody>
                  <a:tcPr/>
                </a:tc>
                <a:extLst>
                  <a:ext uri="{0D108BD9-81ED-4DB2-BD59-A6C34878D82A}">
                    <a16:rowId xmlns:a16="http://schemas.microsoft.com/office/drawing/2014/main" val="4011098608"/>
                  </a:ext>
                </a:extLst>
              </a:tr>
              <a:tr h="633858">
                <a:tc>
                  <a:txBody>
                    <a:bodyPr/>
                    <a:lstStyle/>
                    <a:p>
                      <a:r>
                        <a:rPr lang="en-US" sz="1400" dirty="0">
                          <a:latin typeface="Times New Roman" panose="02020603050405020304" pitchFamily="18" charset="0"/>
                          <a:cs typeface="Times New Roman" panose="02020603050405020304" pitchFamily="18" charset="0"/>
                        </a:rPr>
                        <a:t>Recommended systems</a:t>
                      </a:r>
                    </a:p>
                  </a:txBody>
                  <a:tcPr/>
                </a:tc>
                <a:tc>
                  <a:txBody>
                    <a:bodyPr/>
                    <a:lstStyle/>
                    <a:p>
                      <a:r>
                        <a:rPr lang="en-US" sz="1400" dirty="0">
                          <a:latin typeface="Times New Roman" panose="02020603050405020304" pitchFamily="18" charset="0"/>
                          <a:cs typeface="Times New Roman" panose="02020603050405020304" pitchFamily="18" charset="0"/>
                        </a:rPr>
                        <a:t>NO</a:t>
                      </a:r>
                    </a:p>
                  </a:txBody>
                  <a:tcPr/>
                </a:tc>
                <a:tc>
                  <a:txBody>
                    <a:bodyPr/>
                    <a:lstStyle/>
                    <a:p>
                      <a:r>
                        <a:rPr lang="en-US" sz="1400" dirty="0">
                          <a:latin typeface="Times New Roman" panose="02020603050405020304" pitchFamily="18" charset="0"/>
                          <a:cs typeface="Times New Roman" panose="02020603050405020304" pitchFamily="18" charset="0"/>
                        </a:rPr>
                        <a:t>It is for transactional data and our data set is not transactional kind of data, so not applicable</a:t>
                      </a:r>
                    </a:p>
                  </a:txBody>
                  <a:tcPr/>
                </a:tc>
                <a:extLst>
                  <a:ext uri="{0D108BD9-81ED-4DB2-BD59-A6C34878D82A}">
                    <a16:rowId xmlns:a16="http://schemas.microsoft.com/office/drawing/2014/main" val="165856856"/>
                  </a:ext>
                </a:extLst>
              </a:tr>
            </a:tbl>
          </a:graphicData>
        </a:graphic>
      </p:graphicFrame>
      <p:sp>
        <p:nvSpPr>
          <p:cNvPr id="3" name="Rectangle: Rounded Corners 2">
            <a:extLst>
              <a:ext uri="{FF2B5EF4-FFF2-40B4-BE49-F238E27FC236}">
                <a16:creationId xmlns:a16="http://schemas.microsoft.com/office/drawing/2014/main" id="{7F05BFE5-532B-4334-50D5-BF48FF48E7E0}"/>
              </a:ext>
            </a:extLst>
          </p:cNvPr>
          <p:cNvSpPr/>
          <p:nvPr/>
        </p:nvSpPr>
        <p:spPr>
          <a:xfrm>
            <a:off x="367322" y="282137"/>
            <a:ext cx="11362562" cy="878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3700" dirty="0">
                <a:solidFill>
                  <a:schemeClr val="bg1"/>
                </a:solidFill>
                <a:latin typeface="Times New Roman" panose="02020603050405020304" pitchFamily="18" charset="0"/>
                <a:ea typeface="+mj-ea"/>
                <a:cs typeface="Times New Roman" panose="02020603050405020304" pitchFamily="18" charset="0"/>
              </a:rPr>
              <a:t>Model selection for IBM Attrition Data set</a:t>
            </a:r>
          </a:p>
        </p:txBody>
      </p:sp>
    </p:spTree>
    <p:extLst>
      <p:ext uri="{BB962C8B-B14F-4D97-AF65-F5344CB8AC3E}">
        <p14:creationId xmlns:p14="http://schemas.microsoft.com/office/powerpoint/2010/main" val="1509926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5481A7-6092-97DD-2C7A-CD241A59326F}"/>
              </a:ext>
            </a:extLst>
          </p:cNvPr>
          <p:cNvSpPr>
            <a:spLocks noGrp="1"/>
          </p:cNvSpPr>
          <p:nvPr>
            <p:ph idx="1"/>
          </p:nvPr>
        </p:nvSpPr>
        <p:spPr>
          <a:xfrm>
            <a:off x="449131" y="1602659"/>
            <a:ext cx="5197735" cy="4483510"/>
          </a:xfrm>
        </p:spPr>
        <p:txBody>
          <a:bodyPr>
            <a:normAutofit/>
          </a:bodyPr>
          <a:lstStyle/>
          <a:p>
            <a:r>
              <a:rPr lang="en-US" sz="1800" dirty="0">
                <a:latin typeface="Times New Roman" panose="02020603050405020304" pitchFamily="18" charset="0"/>
                <a:cs typeface="Times New Roman" panose="02020603050405020304" pitchFamily="18" charset="0"/>
              </a:rPr>
              <a:t>Logistic regression was used for predicting employee attrition (binary outcome: Yes or No). </a:t>
            </a:r>
          </a:p>
          <a:p>
            <a:r>
              <a:rPr lang="en-US" sz="1800" dirty="0">
                <a:latin typeface="Times New Roman" panose="02020603050405020304" pitchFamily="18" charset="0"/>
                <a:cs typeface="Times New Roman" panose="02020603050405020304" pitchFamily="18" charset="0"/>
              </a:rPr>
              <a:t>We applied three variations of logistic regression: the </a:t>
            </a:r>
            <a:r>
              <a:rPr lang="en-US" sz="1800" b="1" dirty="0">
                <a:latin typeface="Times New Roman" panose="02020603050405020304" pitchFamily="18" charset="0"/>
                <a:cs typeface="Times New Roman" panose="02020603050405020304" pitchFamily="18" charset="0"/>
              </a:rPr>
              <a:t>stepwise logistic regression,</a:t>
            </a:r>
            <a:r>
              <a:rPr lang="en-US" sz="1800" dirty="0">
                <a:latin typeface="Times New Roman" panose="02020603050405020304" pitchFamily="18" charset="0"/>
                <a:cs typeface="Times New Roman" panose="02020603050405020304" pitchFamily="18" charset="0"/>
              </a:rPr>
              <a:t> and forward and backward logistic regression.</a:t>
            </a:r>
          </a:p>
          <a:p>
            <a:r>
              <a:rPr lang="en-US" sz="1800" dirty="0">
                <a:latin typeface="Times New Roman" panose="02020603050405020304" pitchFamily="18" charset="0"/>
                <a:cs typeface="Times New Roman" panose="02020603050405020304" pitchFamily="18" charset="0"/>
              </a:rPr>
              <a:t>After comparing the results, all three models yielded identical misclassification rates and performed similarly overall</a:t>
            </a:r>
          </a:p>
          <a:p>
            <a:r>
              <a:rPr lang="en-US" sz="1800" dirty="0">
                <a:latin typeface="Times New Roman" panose="02020603050405020304" pitchFamily="18" charset="0"/>
                <a:cs typeface="Times New Roman" panose="02020603050405020304" pitchFamily="18" charset="0"/>
              </a:rPr>
              <a:t>As a result, we selected the stepwise logistic regression model due to its simplicity and efficiency, while achieving the same predictive performance as the other models.</a:t>
            </a:r>
          </a:p>
          <a:p>
            <a:r>
              <a:rPr lang="en-US" sz="1800" dirty="0">
                <a:latin typeface="Times New Roman" panose="02020603050405020304" pitchFamily="18" charset="0"/>
                <a:cs typeface="Times New Roman" panose="02020603050405020304" pitchFamily="18" charset="0"/>
              </a:rPr>
              <a:t>The model was found to be statistically significant with Chi-Square statistic </a:t>
            </a:r>
            <a:r>
              <a:rPr lang="en-US" sz="1800" b="1" dirty="0">
                <a:latin typeface="Times New Roman" panose="02020603050405020304" pitchFamily="18" charset="0"/>
                <a:cs typeface="Times New Roman" panose="02020603050405020304" pitchFamily="18" charset="0"/>
              </a:rPr>
              <a:t>of  p &lt; 0.0001.</a:t>
            </a:r>
          </a:p>
        </p:txBody>
      </p:sp>
      <p:pic>
        <p:nvPicPr>
          <p:cNvPr id="6" name="Picture 6">
            <a:extLst>
              <a:ext uri="{FF2B5EF4-FFF2-40B4-BE49-F238E27FC236}">
                <a16:creationId xmlns:a16="http://schemas.microsoft.com/office/drawing/2014/main" id="{65F46B31-8AF9-F2FD-DA8A-B88B9F29D0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3999" b="-1"/>
          <a:stretch/>
        </p:blipFill>
        <p:spPr bwMode="auto">
          <a:xfrm>
            <a:off x="6096001" y="1"/>
            <a:ext cx="3048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A white background with black dots&#10;&#10;Description automatically generated">
            <a:extLst>
              <a:ext uri="{FF2B5EF4-FFF2-40B4-BE49-F238E27FC236}">
                <a16:creationId xmlns:a16="http://schemas.microsoft.com/office/drawing/2014/main" id="{EBA584EE-558C-ED7B-2D6B-5A0039BAF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49112" b="2"/>
          <a:stretch/>
        </p:blipFill>
        <p:spPr bwMode="auto">
          <a:xfrm>
            <a:off x="9144000" y="10"/>
            <a:ext cx="3048000" cy="34289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A screenshot of a computer&#10;&#10;Description automatically generated">
            <a:extLst>
              <a:ext uri="{FF2B5EF4-FFF2-40B4-BE49-F238E27FC236}">
                <a16:creationId xmlns:a16="http://schemas.microsoft.com/office/drawing/2014/main" id="{5ECF2559-AE4F-D50C-9B57-A3687F5FF8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6250"/>
          <a:stretch/>
        </p:blipFill>
        <p:spPr bwMode="auto">
          <a:xfrm>
            <a:off x="6096007" y="3429000"/>
            <a:ext cx="6095993" cy="3429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BE5CAB82-A7CD-92BD-CA7F-5CE9B2C075EB}"/>
              </a:ext>
            </a:extLst>
          </p:cNvPr>
          <p:cNvSpPr/>
          <p:nvPr/>
        </p:nvSpPr>
        <p:spPr>
          <a:xfrm>
            <a:off x="337825" y="411455"/>
            <a:ext cx="5197736" cy="7207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fontScale="77500" lnSpcReduction="20000"/>
          </a:bodyPr>
          <a:lstStyle/>
          <a:p>
            <a:pPr algn="ctr">
              <a:lnSpc>
                <a:spcPct val="90000"/>
              </a:lnSpc>
              <a:spcBef>
                <a:spcPct val="0"/>
              </a:spcBef>
              <a:spcAft>
                <a:spcPts val="600"/>
              </a:spcAft>
            </a:pPr>
            <a:r>
              <a:rPr lang="en-US" sz="4000" b="1" dirty="0">
                <a:latin typeface="Times New Roman" panose="02020603050405020304" pitchFamily="18" charset="0"/>
                <a:cs typeface="Times New Roman" panose="02020603050405020304" pitchFamily="18" charset="0"/>
              </a:rPr>
              <a:t>Model 1: Logistic Regression</a:t>
            </a:r>
            <a:endParaRPr lang="en-US" sz="3700" dirty="0">
              <a:solidFill>
                <a:schemeClr val="bg1"/>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886741575"/>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5BE9B9-676B-9EB2-01D5-8A1326D78DD9}"/>
              </a:ext>
            </a:extLst>
          </p:cNvPr>
          <p:cNvSpPr>
            <a:spLocks noGrp="1"/>
          </p:cNvSpPr>
          <p:nvPr>
            <p:ph idx="1"/>
          </p:nvPr>
        </p:nvSpPr>
        <p:spPr>
          <a:xfrm>
            <a:off x="635943" y="1281338"/>
            <a:ext cx="11428237" cy="5576662"/>
          </a:xfrm>
        </p:spPr>
        <p:txBody>
          <a:bodyPr>
            <a:normAutofit fontScale="40000" lnSpcReduction="20000"/>
          </a:bodyPr>
          <a:lstStyle/>
          <a:p>
            <a:pPr marL="0" indent="0">
              <a:buNone/>
            </a:pPr>
            <a:r>
              <a:rPr lang="en-US" sz="4000" b="1" dirty="0">
                <a:latin typeface="Times New Roman" panose="02020603050405020304" pitchFamily="18" charset="0"/>
                <a:cs typeface="Times New Roman" panose="02020603050405020304" pitchFamily="18" charset="0"/>
              </a:rPr>
              <a:t>What did model tell you? </a:t>
            </a:r>
          </a:p>
          <a:p>
            <a:pPr>
              <a:lnSpc>
                <a:spcPct val="120000"/>
              </a:lnSpc>
            </a:pPr>
            <a:r>
              <a:rPr lang="en-US" sz="4000" dirty="0">
                <a:latin typeface="Times New Roman" panose="02020603050405020304" pitchFamily="18" charset="0"/>
                <a:cs typeface="Times New Roman" panose="02020603050405020304" pitchFamily="18" charset="0"/>
              </a:rPr>
              <a:t>The logistic regression model has identified several significant variables that influence employee attrition. The significant variables are mentioned below:</a:t>
            </a:r>
          </a:p>
          <a:p>
            <a:pPr>
              <a:lnSpc>
                <a:spcPct val="120000"/>
              </a:lnSpc>
            </a:pPr>
            <a:r>
              <a:rPr lang="en-US" sz="4000" dirty="0">
                <a:latin typeface="Times New Roman" panose="02020603050405020304" pitchFamily="18" charset="0"/>
                <a:cs typeface="Times New Roman" panose="02020603050405020304" pitchFamily="18" charset="0"/>
              </a:rPr>
              <a:t>Business Travel ,Daily Rate, Distance from Home, Educational Field, Environment Satisfaction, Gender, Job Involvement, Job level, Job Satisfaction, Number of Companies Worked , Total Working Years , Years Since Last Promotion , Over Time, Relationship Satisfaction, Stock Option Level, Training Times Last Year, Work Life Balance</a:t>
            </a:r>
          </a:p>
          <a:p>
            <a:pPr marL="0" indent="0">
              <a:lnSpc>
                <a:spcPct val="120000"/>
              </a:lnSpc>
              <a:buNone/>
            </a:pPr>
            <a:endParaRPr lang="en-US" sz="4000" dirty="0">
              <a:latin typeface="Times New Roman" panose="02020603050405020304" pitchFamily="18" charset="0"/>
              <a:cs typeface="Times New Roman" panose="02020603050405020304" pitchFamily="18" charset="0"/>
            </a:endParaRPr>
          </a:p>
          <a:p>
            <a:pPr marL="0" indent="0" rtl="0">
              <a:lnSpc>
                <a:spcPct val="120000"/>
              </a:lnSpc>
              <a:spcBef>
                <a:spcPts val="600"/>
              </a:spcBef>
              <a:buNone/>
            </a:pPr>
            <a:r>
              <a:rPr lang="en-US" sz="4000" b="1" dirty="0">
                <a:latin typeface="Times New Roman" panose="02020603050405020304" pitchFamily="18" charset="0"/>
                <a:cs typeface="Times New Roman" panose="02020603050405020304" pitchFamily="18" charset="0"/>
              </a:rPr>
              <a:t>Does it suggest a particular group of variables are most important?</a:t>
            </a:r>
          </a:p>
          <a:p>
            <a:pPr>
              <a:lnSpc>
                <a:spcPct val="120000"/>
              </a:lnSpc>
              <a:spcBef>
                <a:spcPts val="600"/>
              </a:spcBef>
            </a:pPr>
            <a:r>
              <a:rPr lang="en-US" sz="4000" dirty="0">
                <a:latin typeface="Times New Roman" panose="02020603050405020304" pitchFamily="18" charset="0"/>
                <a:cs typeface="Times New Roman" panose="02020603050405020304" pitchFamily="18" charset="0"/>
              </a:rPr>
              <a:t>Based on output of model  we found Business Travel, Over Time, Job Involvement and work-life balance and job satisfaction and job role are important because of their odds ratio and  coefficient value from the results obtained. </a:t>
            </a:r>
          </a:p>
          <a:p>
            <a:pPr>
              <a:lnSpc>
                <a:spcPct val="120000"/>
              </a:lnSpc>
              <a:spcBef>
                <a:spcPts val="600"/>
              </a:spcBef>
            </a:pPr>
            <a:endParaRPr lang="en-US" sz="4000" dirty="0">
              <a:latin typeface="Times New Roman" panose="02020603050405020304" pitchFamily="18" charset="0"/>
              <a:cs typeface="Times New Roman" panose="02020603050405020304" pitchFamily="18" charset="0"/>
            </a:endParaRPr>
          </a:p>
          <a:p>
            <a:pPr marL="0" indent="0" rtl="0">
              <a:spcBef>
                <a:spcPts val="600"/>
              </a:spcBef>
              <a:buNone/>
            </a:pPr>
            <a:r>
              <a:rPr lang="en-US" sz="4000" b="1" dirty="0">
                <a:latin typeface="Times New Roman" panose="02020603050405020304" pitchFamily="18" charset="0"/>
                <a:cs typeface="Times New Roman" panose="02020603050405020304" pitchFamily="18" charset="0"/>
              </a:rPr>
              <a:t>How do they influence your dependent variable(s) of interest</a:t>
            </a:r>
          </a:p>
          <a:p>
            <a:pPr rtl="0"/>
            <a:r>
              <a:rPr lang="en-US" sz="4000" dirty="0">
                <a:latin typeface="Times New Roman" panose="02020603050405020304" pitchFamily="18" charset="0"/>
                <a:cs typeface="Times New Roman" panose="02020603050405020304" pitchFamily="18" charset="0"/>
              </a:rPr>
              <a:t>Overtime: Employees who work overtime are significantly more likely to leave.</a:t>
            </a:r>
          </a:p>
          <a:p>
            <a:pPr rtl="0"/>
            <a:r>
              <a:rPr lang="en-US" sz="4000" dirty="0">
                <a:latin typeface="Times New Roman" panose="02020603050405020304" pitchFamily="18" charset="0"/>
                <a:cs typeface="Times New Roman" panose="02020603050405020304" pitchFamily="18" charset="0"/>
              </a:rPr>
              <a:t>Job involvement: Employees who are less involved in their jobs are more likely to leave.</a:t>
            </a:r>
          </a:p>
          <a:p>
            <a:pPr rtl="0"/>
            <a:r>
              <a:rPr lang="en-US" sz="4000" dirty="0">
                <a:latin typeface="Times New Roman" panose="02020603050405020304" pitchFamily="18" charset="0"/>
                <a:cs typeface="Times New Roman" panose="02020603050405020304" pitchFamily="18" charset="0"/>
              </a:rPr>
              <a:t>Work-life balance: Employees with poor work-life balance are more likely to leave.</a:t>
            </a:r>
          </a:p>
          <a:p>
            <a:pPr rtl="0"/>
            <a:r>
              <a:rPr lang="en-US" sz="4000" dirty="0">
                <a:latin typeface="Times New Roman" panose="02020603050405020304" pitchFamily="18" charset="0"/>
                <a:cs typeface="Times New Roman" panose="02020603050405020304" pitchFamily="18" charset="0"/>
              </a:rPr>
              <a:t>Job satisfaction: Employees who are less satisfied with their jobs are more likely to leave.</a:t>
            </a:r>
          </a:p>
          <a:p>
            <a:pPr rtl="0"/>
            <a:r>
              <a:rPr lang="en-US" sz="4000" dirty="0">
                <a:latin typeface="Times New Roman" panose="02020603050405020304" pitchFamily="18" charset="0"/>
                <a:cs typeface="Times New Roman" panose="02020603050405020304" pitchFamily="18" charset="0"/>
              </a:rPr>
              <a:t>Stock option level: Employees with lower stock option levels are more likely to leave</a:t>
            </a:r>
            <a:r>
              <a:rPr lang="en-US" sz="2900" dirty="0">
                <a:latin typeface="Times New Roman" panose="02020603050405020304" pitchFamily="18" charset="0"/>
                <a:cs typeface="Times New Roman" panose="02020603050405020304" pitchFamily="18" charset="0"/>
              </a:rPr>
              <a:t>.</a:t>
            </a:r>
          </a:p>
          <a:p>
            <a:pPr marL="0" indent="0" rtl="0">
              <a:buNone/>
            </a:pPr>
            <a:endParaRPr lang="en-US" sz="2900" dirty="0">
              <a:latin typeface="Times New Roman" panose="02020603050405020304" pitchFamily="18" charset="0"/>
              <a:cs typeface="Times New Roman" panose="02020603050405020304" pitchFamily="18" charset="0"/>
            </a:endParaRPr>
          </a:p>
          <a:p>
            <a:endParaRPr lang="en-US" dirty="0"/>
          </a:p>
        </p:txBody>
      </p:sp>
      <p:sp>
        <p:nvSpPr>
          <p:cNvPr id="4" name="Rectangle: Rounded Corners 3">
            <a:extLst>
              <a:ext uri="{FF2B5EF4-FFF2-40B4-BE49-F238E27FC236}">
                <a16:creationId xmlns:a16="http://schemas.microsoft.com/office/drawing/2014/main" id="{C933D357-6007-3581-FAE3-E9060E212B62}"/>
              </a:ext>
            </a:extLst>
          </p:cNvPr>
          <p:cNvSpPr/>
          <p:nvPr/>
        </p:nvSpPr>
        <p:spPr>
          <a:xfrm>
            <a:off x="635944" y="320660"/>
            <a:ext cx="11087970" cy="8395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4000" b="1" dirty="0">
                <a:latin typeface="Times New Roman" panose="02020603050405020304" pitchFamily="18" charset="0"/>
                <a:cs typeface="Times New Roman" panose="02020603050405020304" pitchFamily="18" charset="0"/>
              </a:rPr>
              <a:t>Findings</a:t>
            </a:r>
            <a:endParaRPr lang="en-US" sz="3700" dirty="0">
              <a:solidFill>
                <a:schemeClr val="bg1"/>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9768184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354</TotalTime>
  <Words>3609</Words>
  <Application>Microsoft Office PowerPoint</Application>
  <PresentationFormat>Widescreen</PresentationFormat>
  <Paragraphs>318</Paragraphs>
  <Slides>27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Aptos</vt:lpstr>
      <vt:lpstr>Aptos Display</vt:lpstr>
      <vt:lpstr>Arial</vt:lpstr>
      <vt:lpstr>Calibri</vt:lpstr>
      <vt:lpstr>LatoWeb</vt:lpstr>
      <vt:lpstr>Times New Roman</vt:lpstr>
      <vt:lpstr>Office Theme</vt:lpstr>
      <vt:lpstr>Title: Unraveling IBM Employee Attrition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 one more important than the others?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Findings</vt:lpstr>
      <vt:lpstr>Findings</vt:lpstr>
      <vt:lpstr>PowerPoint Presentation</vt:lpstr>
      <vt:lpstr>Managerial/business recommendations</vt:lpstr>
      <vt:lpstr>Managerial/business recommendations</vt:lpstr>
      <vt:lpstr>PowerPoint Presentation</vt:lpstr>
      <vt:lpstr>PowerPoint Presentation</vt:lpstr>
      <vt:lpstr>PowerPoint Presentation</vt:lpstr>
      <vt:lpstr>Backup slide</vt:lpstr>
      <vt:lpstr>Outliers Images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kiran devarapalli</dc:creator>
  <cp:lastModifiedBy>kiran devarapalli</cp:lastModifiedBy>
  <cp:revision>11</cp:revision>
  <dcterms:created xsi:type="dcterms:W3CDTF">2024-11-11T23:42:50Z</dcterms:created>
  <dcterms:modified xsi:type="dcterms:W3CDTF">2024-11-12T05:43:39Z</dcterms:modified>
</cp:coreProperties>
</file>